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5"/>
  </p:notesMasterIdLst>
  <p:sldIdLst>
    <p:sldId id="892" r:id="rId2"/>
    <p:sldId id="894" r:id="rId3"/>
    <p:sldId id="289" r:id="rId4"/>
    <p:sldId id="290" r:id="rId5"/>
    <p:sldId id="291" r:id="rId6"/>
    <p:sldId id="292" r:id="rId7"/>
    <p:sldId id="293" r:id="rId8"/>
    <p:sldId id="260" r:id="rId9"/>
    <p:sldId id="969" r:id="rId10"/>
    <p:sldId id="896" r:id="rId11"/>
    <p:sldId id="897" r:id="rId12"/>
    <p:sldId id="898" r:id="rId13"/>
    <p:sldId id="979" r:id="rId14"/>
    <p:sldId id="972" r:id="rId15"/>
    <p:sldId id="973" r:id="rId16"/>
    <p:sldId id="974" r:id="rId17"/>
    <p:sldId id="975" r:id="rId18"/>
    <p:sldId id="976" r:id="rId19"/>
    <p:sldId id="977" r:id="rId20"/>
    <p:sldId id="978" r:id="rId21"/>
    <p:sldId id="971" r:id="rId22"/>
    <p:sldId id="970" r:id="rId23"/>
    <p:sldId id="980" r:id="rId24"/>
    <p:sldId id="981" r:id="rId25"/>
    <p:sldId id="982" r:id="rId26"/>
    <p:sldId id="983" r:id="rId27"/>
    <p:sldId id="984" r:id="rId28"/>
    <p:sldId id="904" r:id="rId29"/>
    <p:sldId id="985" r:id="rId30"/>
    <p:sldId id="987" r:id="rId31"/>
    <p:sldId id="989" r:id="rId32"/>
    <p:sldId id="990" r:id="rId33"/>
    <p:sldId id="991" r:id="rId34"/>
    <p:sldId id="992" r:id="rId35"/>
    <p:sldId id="993" r:id="rId36"/>
    <p:sldId id="256" r:id="rId37"/>
    <p:sldId id="900" r:id="rId38"/>
    <p:sldId id="901" r:id="rId39"/>
    <p:sldId id="986" r:id="rId40"/>
    <p:sldId id="903" r:id="rId41"/>
    <p:sldId id="905" r:id="rId42"/>
    <p:sldId id="899" r:id="rId43"/>
    <p:sldId id="988" r:id="rId4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5C4D"/>
    <a:srgbClr val="F8F8F8"/>
    <a:srgbClr val="005A96"/>
    <a:srgbClr val="FFF9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5765"/>
    <p:restoredTop sz="96208"/>
  </p:normalViewPr>
  <p:slideViewPr>
    <p:cSldViewPr snapToGrid="0">
      <p:cViewPr varScale="1">
        <p:scale>
          <a:sx n="119" d="100"/>
          <a:sy n="119" d="100"/>
        </p:scale>
        <p:origin x="192" y="93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en.wikipedia.org/wiki/Vladimir_Propp#cite_note-3" TargetMode="External"/><Relationship Id="rId3" Type="http://schemas.openxmlformats.org/officeDocument/2006/relationships/hyperlink" Target="https://en.wikipedia.org/wiki/Hero" TargetMode="External"/><Relationship Id="rId7" Type="http://schemas.openxmlformats.org/officeDocument/2006/relationships/hyperlink" Target="https://en.wikipedia.org/wiki/Rule_of_three_(writing)"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en.wikipedia.org/wiki/False_hero" TargetMode="External"/><Relationship Id="rId5" Type="http://schemas.openxmlformats.org/officeDocument/2006/relationships/hyperlink" Target="https://en.wikipedia.org/wiki/Donor_(fairy_tale)" TargetMode="External"/><Relationship Id="rId4" Type="http://schemas.openxmlformats.org/officeDocument/2006/relationships/hyperlink" Target="https://en.wikipedia.org/wiki/Villain" TargetMode="Externa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en.wikipedia.org/wiki/Vladimir_Propp#cite_note-3" TargetMode="External"/><Relationship Id="rId3" Type="http://schemas.openxmlformats.org/officeDocument/2006/relationships/hyperlink" Target="https://en.wikipedia.org/wiki/Hero" TargetMode="External"/><Relationship Id="rId7" Type="http://schemas.openxmlformats.org/officeDocument/2006/relationships/hyperlink" Target="https://en.wikipedia.org/wiki/Rule_of_three_(writing)"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en.wikipedia.org/wiki/False_hero" TargetMode="External"/><Relationship Id="rId5" Type="http://schemas.openxmlformats.org/officeDocument/2006/relationships/hyperlink" Target="https://en.wikipedia.org/wiki/Donor_(fairy_tale)" TargetMode="External"/><Relationship Id="rId4" Type="http://schemas.openxmlformats.org/officeDocument/2006/relationships/hyperlink" Target="https://en.wikipedia.org/wiki/Villain"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en.wikipedia.org/wiki/F1_score" TargetMode="External"/><Relationship Id="rId3" Type="http://schemas.openxmlformats.org/officeDocument/2006/relationships/hyperlink" Target="https://en.wikipedia.org/wiki/Information_extraction" TargetMode="External"/><Relationship Id="rId7" Type="http://schemas.openxmlformats.org/officeDocument/2006/relationships/hyperlink" Target="https://en.wikipedia.org/wiki/Message_Understanding_Conference"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en.wikipedia.org/wiki/Medical_classification" TargetMode="External"/><Relationship Id="rId5" Type="http://schemas.openxmlformats.org/officeDocument/2006/relationships/hyperlink" Target="https://en.wikipedia.org/wiki/Unstructured_data" TargetMode="External"/><Relationship Id="rId10" Type="http://schemas.openxmlformats.org/officeDocument/2006/relationships/hyperlink" Target="https://en.wikipedia.org/wiki/Named-entity_recognition#cite_note-2" TargetMode="External"/><Relationship Id="rId4" Type="http://schemas.openxmlformats.org/officeDocument/2006/relationships/hyperlink" Target="https://en.wikipedia.org/wiki/Named_entity" TargetMode="External"/><Relationship Id="rId9" Type="http://schemas.openxmlformats.org/officeDocument/2006/relationships/hyperlink" Target="https://en.wikipedia.org/wiki/Named-entity_recognition#cite_note-1"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65ad6b46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65ad6b46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8151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65ad6b46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65ad6b46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can also make many other changes in the narrative discourse and still deal with the same story. We can, for example, change the point of view (from first to third person) and expand the narrative discourse to dwell on a moment in the middle of this series of actions and still communicate with fidelity the same order of events: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Abbott, H. Porter. The Cambridge Introduction to Narrative (Cambridge Introductions to Literature) (p. 16). Cambridge University Press. Kindle Edition. </a:t>
            </a:r>
            <a:endParaRPr dirty="0"/>
          </a:p>
        </p:txBody>
      </p:sp>
    </p:spTree>
    <p:extLst>
      <p:ext uri="{BB962C8B-B14F-4D97-AF65-F5344CB8AC3E}">
        <p14:creationId xmlns:p14="http://schemas.microsoft.com/office/powerpoint/2010/main" val="54988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pPr marL="158750" indent="0">
              <a:buNone/>
            </a:pPr>
            <a:r>
              <a:rPr lang="en-US" dirty="0"/>
              <a:t>And this may simply be because the word itself is more common to narrative than it is to ordinary discourse . Or it may be because the word gives depth to the character ( she has a mind and there is something troubling it ) .</a:t>
            </a:r>
          </a:p>
        </p:txBody>
      </p:sp>
    </p:spTree>
    <p:extLst>
      <p:ext uri="{BB962C8B-B14F-4D97-AF65-F5344CB8AC3E}">
        <p14:creationId xmlns:p14="http://schemas.microsoft.com/office/powerpoint/2010/main" val="3432852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6489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1.</a:t>
            </a:r>
            <a:r>
              <a:rPr lang="en-US" sz="1100" b="1" i="0" u="none" strike="noStrike" cap="none" dirty="0">
                <a:solidFill>
                  <a:srgbClr val="000000"/>
                </a:solidFill>
                <a:effectLst/>
                <a:latin typeface="Arial"/>
                <a:ea typeface="Arial"/>
                <a:cs typeface="Arial"/>
                <a:sym typeface="Arial"/>
              </a:rPr>
              <a:t>ABSENTATION</a:t>
            </a:r>
            <a:r>
              <a:rPr lang="en-US" sz="1100" b="0" i="0" u="none" strike="noStrike" cap="none" dirty="0">
                <a:solidFill>
                  <a:srgbClr val="000000"/>
                </a:solidFill>
                <a:effectLst/>
                <a:latin typeface="Arial"/>
                <a:ea typeface="Arial"/>
                <a:cs typeface="Arial"/>
                <a:sym typeface="Arial"/>
              </a:rPr>
              <a:t>: A member of the hero's community or family leaves the security of the home environment. This may be the </a:t>
            </a:r>
            <a:r>
              <a:rPr lang="en-US" sz="1100" b="0" i="0" u="none" strike="noStrike" cap="none" dirty="0">
                <a:solidFill>
                  <a:srgbClr val="000000"/>
                </a:solidFill>
                <a:effectLst/>
                <a:latin typeface="Arial"/>
                <a:ea typeface="Arial"/>
                <a:cs typeface="Arial"/>
                <a:sym typeface="Arial"/>
                <a:hlinkClick r:id="rId3" tooltip="Hero"/>
              </a:rPr>
              <a:t>hero</a:t>
            </a:r>
            <a:r>
              <a:rPr lang="en-US" sz="1100" b="0" i="0" u="none" strike="noStrike" cap="none" dirty="0">
                <a:solidFill>
                  <a:srgbClr val="000000"/>
                </a:solidFill>
                <a:effectLst/>
                <a:latin typeface="Arial"/>
                <a:ea typeface="Arial"/>
                <a:cs typeface="Arial"/>
                <a:sym typeface="Arial"/>
              </a:rPr>
              <a:t> themselves, or some other relation that the hero must later rescue. This division of the cohesive family injects initial tension into the storyline. This may serve as the hero's introduction, typically portraying them as an ordinary person.</a:t>
            </a:r>
          </a:p>
          <a:p>
            <a:r>
              <a:rPr lang="en-US" sz="1100" b="0" i="0" u="none" strike="noStrike" cap="none" dirty="0">
                <a:solidFill>
                  <a:srgbClr val="000000"/>
                </a:solidFill>
                <a:effectLst/>
                <a:latin typeface="Arial"/>
                <a:ea typeface="Arial"/>
                <a:cs typeface="Arial"/>
                <a:sym typeface="Arial"/>
              </a:rPr>
              <a:t>2.</a:t>
            </a:r>
            <a:r>
              <a:rPr lang="en-US" sz="1100" b="1" i="0" u="none" strike="noStrike" cap="none" dirty="0">
                <a:solidFill>
                  <a:srgbClr val="000000"/>
                </a:solidFill>
                <a:effectLst/>
                <a:latin typeface="Arial"/>
                <a:ea typeface="Arial"/>
                <a:cs typeface="Arial"/>
                <a:sym typeface="Arial"/>
              </a:rPr>
              <a:t>INTERDICTION</a:t>
            </a:r>
            <a:r>
              <a:rPr lang="en-US" sz="1100" b="0" i="0" u="none" strike="noStrike" cap="none" dirty="0">
                <a:solidFill>
                  <a:srgbClr val="000000"/>
                </a:solidFill>
                <a:effectLst/>
                <a:latin typeface="Arial"/>
                <a:ea typeface="Arial"/>
                <a:cs typeface="Arial"/>
                <a:sym typeface="Arial"/>
              </a:rPr>
              <a:t>: A forbidding edict or command is passed upon the hero ('don't go there', 'don't do this'). The hero is warned against some action.</a:t>
            </a:r>
          </a:p>
          <a:p>
            <a:r>
              <a:rPr lang="en-US" sz="1100" b="0" i="0" u="none" strike="noStrike" cap="none" dirty="0">
                <a:solidFill>
                  <a:srgbClr val="000000"/>
                </a:solidFill>
                <a:effectLst/>
                <a:latin typeface="Arial"/>
                <a:ea typeface="Arial"/>
                <a:cs typeface="Arial"/>
                <a:sym typeface="Arial"/>
              </a:rPr>
              <a:t>3.</a:t>
            </a:r>
            <a:r>
              <a:rPr lang="en-US" sz="1100" b="1" i="0" u="none" strike="noStrike" cap="none" dirty="0">
                <a:solidFill>
                  <a:srgbClr val="000000"/>
                </a:solidFill>
                <a:effectLst/>
                <a:latin typeface="Arial"/>
                <a:ea typeface="Arial"/>
                <a:cs typeface="Arial"/>
                <a:sym typeface="Arial"/>
              </a:rPr>
              <a:t>VIOLATION</a:t>
            </a:r>
            <a:r>
              <a:rPr lang="en-US" sz="1100" b="0" i="0" u="none" strike="noStrike" cap="none" dirty="0">
                <a:solidFill>
                  <a:srgbClr val="000000"/>
                </a:solidFill>
                <a:effectLst/>
                <a:latin typeface="Arial"/>
                <a:ea typeface="Arial"/>
                <a:cs typeface="Arial"/>
                <a:sym typeface="Arial"/>
              </a:rPr>
              <a:t> of </a:t>
            </a:r>
            <a:r>
              <a:rPr lang="en-US" sz="1100" b="1" i="0" u="none" strike="noStrike" cap="none" dirty="0">
                <a:solidFill>
                  <a:srgbClr val="000000"/>
                </a:solidFill>
                <a:effectLst/>
                <a:latin typeface="Arial"/>
                <a:ea typeface="Arial"/>
                <a:cs typeface="Arial"/>
                <a:sym typeface="Arial"/>
              </a:rPr>
              <a:t>INTERDICTION</a:t>
            </a:r>
            <a:r>
              <a:rPr lang="en-US" sz="1100" b="0" i="0" u="none" strike="noStrike" cap="none" dirty="0">
                <a:solidFill>
                  <a:srgbClr val="000000"/>
                </a:solidFill>
                <a:effectLst/>
                <a:latin typeface="Arial"/>
                <a:ea typeface="Arial"/>
                <a:cs typeface="Arial"/>
                <a:sym typeface="Arial"/>
              </a:rPr>
              <a:t>. The prior rule is violated. Therefore, the hero did not listen to the command or forbidding edict. Whether committed by the Hero by accident or temper, a third party or a foe, this generally leads to negative consequences. The </a:t>
            </a:r>
            <a:r>
              <a:rPr lang="en-US" sz="1100" b="0" i="0" u="none" strike="noStrike" cap="none" dirty="0">
                <a:solidFill>
                  <a:srgbClr val="000000"/>
                </a:solidFill>
                <a:effectLst/>
                <a:latin typeface="Arial"/>
                <a:ea typeface="Arial"/>
                <a:cs typeface="Arial"/>
                <a:sym typeface="Arial"/>
                <a:hlinkClick r:id="rId4" tooltip="Villain"/>
              </a:rPr>
              <a:t>villain</a:t>
            </a:r>
            <a:r>
              <a:rPr lang="en-US" sz="1100" b="0" i="0" u="none" strike="noStrike" cap="none" dirty="0">
                <a:solidFill>
                  <a:srgbClr val="000000"/>
                </a:solidFill>
                <a:effectLst/>
                <a:latin typeface="Arial"/>
                <a:ea typeface="Arial"/>
                <a:cs typeface="Arial"/>
                <a:sym typeface="Arial"/>
              </a:rPr>
              <a:t> enters the story via this event, although not necessarily confronting the hero. They may be a lurking and manipulative presence, or might act against the hero's family in his absence.</a:t>
            </a:r>
          </a:p>
          <a:p>
            <a:r>
              <a:rPr lang="en-US" sz="1100" b="0" i="0" u="none" strike="noStrike" cap="none" dirty="0">
                <a:solidFill>
                  <a:srgbClr val="000000"/>
                </a:solidFill>
                <a:effectLst/>
                <a:latin typeface="Arial"/>
                <a:ea typeface="Arial"/>
                <a:cs typeface="Arial"/>
                <a:sym typeface="Arial"/>
              </a:rPr>
              <a:t>4.</a:t>
            </a:r>
            <a:r>
              <a:rPr lang="en-US" sz="1100" b="1" i="0" u="none" strike="noStrike" cap="none" dirty="0">
                <a:solidFill>
                  <a:srgbClr val="000000"/>
                </a:solidFill>
                <a:effectLst/>
                <a:latin typeface="Arial"/>
                <a:ea typeface="Arial"/>
                <a:cs typeface="Arial"/>
                <a:sym typeface="Arial"/>
              </a:rPr>
              <a:t>RECONNAISSANCE</a:t>
            </a:r>
            <a:r>
              <a:rPr lang="en-US" sz="1100" b="0" i="0" u="none" strike="noStrike" cap="none" dirty="0">
                <a:solidFill>
                  <a:srgbClr val="000000"/>
                </a:solidFill>
                <a:effectLst/>
                <a:latin typeface="Arial"/>
                <a:ea typeface="Arial"/>
                <a:cs typeface="Arial"/>
                <a:sym typeface="Arial"/>
              </a:rPr>
              <a:t>: The villain makes an effort to attain knowledge needed to fulfill their plot. Disguises are often invoked as the villain actively probes for information, perhaps for a valuable item or to abduct someone. They may speak with a family member who innocently divulges a crucial insight. The villain may also seek out the hero in their reconnaissance, perhaps to gauge their strengths in response to learning of their special nature.</a:t>
            </a:r>
          </a:p>
          <a:p>
            <a:r>
              <a:rPr lang="en-US" sz="1100" b="0" i="0" u="none" strike="noStrike" cap="none" dirty="0">
                <a:solidFill>
                  <a:srgbClr val="000000"/>
                </a:solidFill>
                <a:effectLst/>
                <a:latin typeface="Arial"/>
                <a:ea typeface="Arial"/>
                <a:cs typeface="Arial"/>
                <a:sym typeface="Arial"/>
              </a:rPr>
              <a:t>5.</a:t>
            </a:r>
            <a:r>
              <a:rPr lang="en-US" sz="1100" b="1" i="0" u="none" strike="noStrike" cap="none" dirty="0">
                <a:solidFill>
                  <a:srgbClr val="000000"/>
                </a:solidFill>
                <a:effectLst/>
                <a:latin typeface="Arial"/>
                <a:ea typeface="Arial"/>
                <a:cs typeface="Arial"/>
                <a:sym typeface="Arial"/>
              </a:rPr>
              <a:t>DELIVERY</a:t>
            </a:r>
            <a:r>
              <a:rPr lang="en-US" sz="1100" b="0" i="0" u="none" strike="noStrike" cap="none" dirty="0">
                <a:solidFill>
                  <a:srgbClr val="000000"/>
                </a:solidFill>
                <a:effectLst/>
                <a:latin typeface="Arial"/>
                <a:ea typeface="Arial"/>
                <a:cs typeface="Arial"/>
                <a:sym typeface="Arial"/>
              </a:rPr>
              <a:t>: The villain succeeds at recon and gains a lead on their intended victim. A map is often involved in some level of the event.</a:t>
            </a:r>
          </a:p>
          <a:p>
            <a:r>
              <a:rPr lang="en-US" sz="1100" b="0" i="0" u="none" strike="noStrike" cap="none" dirty="0">
                <a:solidFill>
                  <a:srgbClr val="000000"/>
                </a:solidFill>
                <a:effectLst/>
                <a:latin typeface="Arial"/>
                <a:ea typeface="Arial"/>
                <a:cs typeface="Arial"/>
                <a:sym typeface="Arial"/>
              </a:rPr>
              <a:t>6.</a:t>
            </a:r>
            <a:r>
              <a:rPr lang="en-US" sz="1100" b="1" i="0" u="none" strike="noStrike" cap="none" dirty="0">
                <a:solidFill>
                  <a:srgbClr val="000000"/>
                </a:solidFill>
                <a:effectLst/>
                <a:latin typeface="Arial"/>
                <a:ea typeface="Arial"/>
                <a:cs typeface="Arial"/>
                <a:sym typeface="Arial"/>
              </a:rPr>
              <a:t>TRICKERY</a:t>
            </a:r>
            <a:r>
              <a:rPr lang="en-US" sz="1100" b="0" i="0" u="none" strike="noStrike" cap="none" dirty="0">
                <a:solidFill>
                  <a:srgbClr val="000000"/>
                </a:solidFill>
                <a:effectLst/>
                <a:latin typeface="Arial"/>
                <a:ea typeface="Arial"/>
                <a:cs typeface="Arial"/>
                <a:sym typeface="Arial"/>
              </a:rPr>
              <a:t>: The villain attempts to deceive the victim to acquire something valuable. They press further, aiming to con the protagonists and earn their trust. Sometimes the villain make little or no deception and instead ransoms one valuable thing for another.</a:t>
            </a:r>
          </a:p>
          <a:p>
            <a:r>
              <a:rPr lang="en-US" sz="1100" b="0" i="0" u="none" strike="noStrike" cap="none" dirty="0">
                <a:solidFill>
                  <a:srgbClr val="000000"/>
                </a:solidFill>
                <a:effectLst/>
                <a:latin typeface="Arial"/>
                <a:ea typeface="Arial"/>
                <a:cs typeface="Arial"/>
                <a:sym typeface="Arial"/>
              </a:rPr>
              <a:t>7.</a:t>
            </a:r>
            <a:r>
              <a:rPr lang="en-US" sz="1100" b="1" i="0" u="none" strike="noStrike" cap="none" dirty="0">
                <a:solidFill>
                  <a:srgbClr val="000000"/>
                </a:solidFill>
                <a:effectLst/>
                <a:latin typeface="Arial"/>
                <a:ea typeface="Arial"/>
                <a:cs typeface="Arial"/>
                <a:sym typeface="Arial"/>
              </a:rPr>
              <a:t>COMPLICITY</a:t>
            </a:r>
            <a:r>
              <a:rPr lang="en-US" sz="1100" b="0" i="0" u="none" strike="noStrike" cap="none" dirty="0">
                <a:solidFill>
                  <a:srgbClr val="000000"/>
                </a:solidFill>
                <a:effectLst/>
                <a:latin typeface="Arial"/>
                <a:ea typeface="Arial"/>
                <a:cs typeface="Arial"/>
                <a:sym typeface="Arial"/>
              </a:rPr>
              <a:t>: The victim is fooled or forced to concede and unwittingly or unwillingly helps the villain, who is now free to access somewhere previously off-limits, like the privacy of the hero's home or a treasure vault, acting without restraint in their ploy.</a:t>
            </a:r>
          </a:p>
          <a:p>
            <a:r>
              <a:rPr lang="en-US" sz="1100" b="0" i="0" u="none" strike="noStrike" cap="none" dirty="0">
                <a:solidFill>
                  <a:srgbClr val="000000"/>
                </a:solidFill>
                <a:effectLst/>
                <a:latin typeface="Arial"/>
                <a:ea typeface="Arial"/>
                <a:cs typeface="Arial"/>
                <a:sym typeface="Arial"/>
              </a:rPr>
              <a:t>8.</a:t>
            </a:r>
            <a:r>
              <a:rPr lang="en-US" sz="1100" b="1" i="0" u="none" strike="noStrike" cap="none" dirty="0">
                <a:solidFill>
                  <a:srgbClr val="000000"/>
                </a:solidFill>
                <a:effectLst/>
                <a:latin typeface="Arial"/>
                <a:ea typeface="Arial"/>
                <a:cs typeface="Arial"/>
                <a:sym typeface="Arial"/>
              </a:rPr>
              <a:t>VILLAINY</a:t>
            </a:r>
            <a:r>
              <a:rPr lang="en-US" sz="1100" b="0" i="0" u="none" strike="noStrike" cap="none" dirty="0">
                <a:solidFill>
                  <a:srgbClr val="000000"/>
                </a:solidFill>
                <a:effectLst/>
                <a:latin typeface="Arial"/>
                <a:ea typeface="Arial"/>
                <a:cs typeface="Arial"/>
                <a:sym typeface="Arial"/>
              </a:rPr>
              <a:t> or </a:t>
            </a:r>
            <a:r>
              <a:rPr lang="en-US" sz="1100" b="1" i="0" u="none" strike="noStrike" cap="none" dirty="0">
                <a:solidFill>
                  <a:srgbClr val="000000"/>
                </a:solidFill>
                <a:effectLst/>
                <a:latin typeface="Arial"/>
                <a:ea typeface="Arial"/>
                <a:cs typeface="Arial"/>
                <a:sym typeface="Arial"/>
              </a:rPr>
              <a:t>LACKING</a:t>
            </a:r>
            <a:r>
              <a:rPr lang="en-US" sz="1100" b="0" i="0" u="none" strike="noStrike" cap="none" dirty="0">
                <a:solidFill>
                  <a:srgbClr val="000000"/>
                </a:solidFill>
                <a:effectLst/>
                <a:latin typeface="Arial"/>
                <a:ea typeface="Arial"/>
                <a:cs typeface="Arial"/>
                <a:sym typeface="Arial"/>
              </a:rPr>
              <a:t>: The villain harms a family member, including but not limited to abduction, theft, spoiling crops, plundering, banishment or expulsion of one or more protagonists, murder, threatening a forced marriage, inflicting nightly torments and so on. Simultaneously or alternatively, a protagonist finds they desire or require something lacking from the home environment (potion, artifact, etc.). The villain may still be indirectly involved, perhaps fooling the family member into believing they need such an item.</a:t>
            </a:r>
          </a:p>
          <a:p>
            <a:r>
              <a:rPr lang="en-US" sz="1100" b="0" i="0" u="none" strike="noStrike" cap="none" dirty="0">
                <a:solidFill>
                  <a:srgbClr val="000000"/>
                </a:solidFill>
                <a:effectLst/>
                <a:latin typeface="Arial"/>
                <a:ea typeface="Arial"/>
                <a:cs typeface="Arial"/>
                <a:sym typeface="Arial"/>
              </a:rPr>
              <a:t>9.</a:t>
            </a:r>
            <a:r>
              <a:rPr lang="en-US" sz="1100" b="1" i="0" u="none" strike="noStrike" cap="none" dirty="0">
                <a:solidFill>
                  <a:srgbClr val="000000"/>
                </a:solidFill>
                <a:effectLst/>
                <a:latin typeface="Arial"/>
                <a:ea typeface="Arial"/>
                <a:cs typeface="Arial"/>
                <a:sym typeface="Arial"/>
              </a:rPr>
              <a:t>MEDIATION</a:t>
            </a:r>
            <a:r>
              <a:rPr lang="en-US" sz="1100" b="0" i="0" u="none" strike="noStrike" cap="none" dirty="0">
                <a:solidFill>
                  <a:srgbClr val="000000"/>
                </a:solidFill>
                <a:effectLst/>
                <a:latin typeface="Arial"/>
                <a:ea typeface="Arial"/>
                <a:cs typeface="Arial"/>
                <a:sym typeface="Arial"/>
              </a:rPr>
              <a:t>: One or more of the negative factors covered above comes to the attention of the Hero, who uncovers the deceit/perceives the lacking/learns of the villainous acts that have transpired.</a:t>
            </a:r>
          </a:p>
          <a:p>
            <a:r>
              <a:rPr lang="en-US" sz="1100" b="0" i="0" u="none" strike="noStrike" cap="none" dirty="0">
                <a:solidFill>
                  <a:srgbClr val="000000"/>
                </a:solidFill>
                <a:effectLst/>
                <a:latin typeface="Arial"/>
                <a:ea typeface="Arial"/>
                <a:cs typeface="Arial"/>
                <a:sym typeface="Arial"/>
              </a:rPr>
              <a:t>10.</a:t>
            </a:r>
            <a:r>
              <a:rPr lang="en-US" sz="1100" b="1" i="0" u="none" strike="noStrike" cap="none" dirty="0">
                <a:solidFill>
                  <a:srgbClr val="000000"/>
                </a:solidFill>
                <a:effectLst/>
                <a:latin typeface="Arial"/>
                <a:ea typeface="Arial"/>
                <a:cs typeface="Arial"/>
                <a:sym typeface="Arial"/>
              </a:rPr>
              <a:t>BEGINNING COUNTERACTION</a:t>
            </a:r>
            <a:r>
              <a:rPr lang="en-US" sz="1100" b="0" i="0" u="none" strike="noStrike" cap="none" dirty="0">
                <a:solidFill>
                  <a:srgbClr val="000000"/>
                </a:solidFill>
                <a:effectLst/>
                <a:latin typeface="Arial"/>
                <a:ea typeface="Arial"/>
                <a:cs typeface="Arial"/>
                <a:sym typeface="Arial"/>
              </a:rPr>
              <a:t>: The hero considers ways to resolve the issues, by seeking a needed magical item, rescuing those who are captured or otherwise thwarting the villain. This is a defining moment for the hero, one that shapes their further actions and marks the point when they begin to fit their noble mantle.</a:t>
            </a:r>
          </a:p>
          <a:p>
            <a:r>
              <a:rPr lang="en-US" sz="1100" b="0" i="0" u="none" strike="noStrike" cap="none" dirty="0">
                <a:solidFill>
                  <a:srgbClr val="000000"/>
                </a:solidFill>
                <a:effectLst/>
                <a:latin typeface="Arial"/>
                <a:ea typeface="Arial"/>
                <a:cs typeface="Arial"/>
                <a:sym typeface="Arial"/>
              </a:rPr>
              <a:t>11.</a:t>
            </a:r>
            <a:r>
              <a:rPr lang="en-US" sz="1100" b="1" i="0" u="none" strike="noStrike" cap="none" dirty="0">
                <a:solidFill>
                  <a:srgbClr val="000000"/>
                </a:solidFill>
                <a:effectLst/>
                <a:latin typeface="Arial"/>
                <a:ea typeface="Arial"/>
                <a:cs typeface="Arial"/>
                <a:sym typeface="Arial"/>
              </a:rPr>
              <a:t>DEPARTURE</a:t>
            </a:r>
            <a:r>
              <a:rPr lang="en-US" sz="1100" b="0" i="0" u="none" strike="noStrike" cap="none" dirty="0">
                <a:solidFill>
                  <a:srgbClr val="000000"/>
                </a:solidFill>
                <a:effectLst/>
                <a:latin typeface="Arial"/>
                <a:ea typeface="Arial"/>
                <a:cs typeface="Arial"/>
                <a:sym typeface="Arial"/>
              </a:rPr>
              <a:t>: The hero leaves the home environment, this time with a sense of purpose. Here begins their adventure.</a:t>
            </a:r>
          </a:p>
          <a:p>
            <a:r>
              <a:rPr lang="en-US" sz="1100" b="0" i="0" u="none" strike="noStrike" cap="none" dirty="0">
                <a:solidFill>
                  <a:srgbClr val="000000"/>
                </a:solidFill>
                <a:effectLst/>
                <a:latin typeface="Arial"/>
                <a:ea typeface="Arial"/>
                <a:cs typeface="Arial"/>
                <a:sym typeface="Arial"/>
              </a:rPr>
              <a:t>12.</a:t>
            </a:r>
            <a:r>
              <a:rPr lang="en-US" sz="1100" b="1" i="0" u="none" strike="noStrike" cap="none" dirty="0">
                <a:solidFill>
                  <a:srgbClr val="000000"/>
                </a:solidFill>
                <a:effectLst/>
                <a:latin typeface="Arial"/>
                <a:ea typeface="Arial"/>
                <a:cs typeface="Arial"/>
                <a:sym typeface="Arial"/>
              </a:rPr>
              <a:t>FIRST FUNCTION OF THE DONOR</a:t>
            </a:r>
            <a:r>
              <a:rPr lang="en-US" sz="1100" b="0" i="0" u="none" strike="noStrike" cap="none" dirty="0">
                <a:solidFill>
                  <a:srgbClr val="000000"/>
                </a:solidFill>
                <a:effectLst/>
                <a:latin typeface="Arial"/>
                <a:ea typeface="Arial"/>
                <a:cs typeface="Arial"/>
                <a:sym typeface="Arial"/>
              </a:rPr>
              <a:t>: The hero encounters a magical agent or helper (</a:t>
            </a:r>
            <a:r>
              <a:rPr lang="en-US" sz="1100" b="0" i="0" u="none" strike="noStrike" cap="none" dirty="0">
                <a:solidFill>
                  <a:srgbClr val="000000"/>
                </a:solidFill>
                <a:effectLst/>
                <a:latin typeface="Arial"/>
                <a:ea typeface="Arial"/>
                <a:cs typeface="Arial"/>
                <a:sym typeface="Arial"/>
                <a:hlinkClick r:id="rId5" tooltip="Donor (fairy tale)"/>
              </a:rPr>
              <a:t>donor</a:t>
            </a:r>
            <a:r>
              <a:rPr lang="en-US" sz="1100" b="0" i="0" u="none" strike="noStrike" cap="none" dirty="0">
                <a:solidFill>
                  <a:srgbClr val="000000"/>
                </a:solidFill>
                <a:effectLst/>
                <a:latin typeface="Arial"/>
                <a:ea typeface="Arial"/>
                <a:cs typeface="Arial"/>
                <a:sym typeface="Arial"/>
              </a:rPr>
              <a:t>) on their path, and is tested in some manner through interrogation, combat, puzzles or more.</a:t>
            </a:r>
          </a:p>
          <a:p>
            <a:r>
              <a:rPr lang="en-US" sz="1100" b="0" i="0" u="none" strike="noStrike" cap="none" dirty="0">
                <a:solidFill>
                  <a:srgbClr val="000000"/>
                </a:solidFill>
                <a:effectLst/>
                <a:latin typeface="Arial"/>
                <a:ea typeface="Arial"/>
                <a:cs typeface="Arial"/>
                <a:sym typeface="Arial"/>
              </a:rPr>
              <a:t>13.</a:t>
            </a:r>
            <a:r>
              <a:rPr lang="en-US" sz="1100" b="1" i="0" u="none" strike="noStrike" cap="none" dirty="0">
                <a:solidFill>
                  <a:srgbClr val="000000"/>
                </a:solidFill>
                <a:effectLst/>
                <a:latin typeface="Arial"/>
                <a:ea typeface="Arial"/>
                <a:cs typeface="Arial"/>
                <a:sym typeface="Arial"/>
              </a:rPr>
              <a:t>HERO'S REACTION</a:t>
            </a:r>
            <a:r>
              <a:rPr lang="en-US" sz="1100" b="0" i="0" u="none" strike="noStrike" cap="none" dirty="0">
                <a:solidFill>
                  <a:srgbClr val="000000"/>
                </a:solidFill>
                <a:effectLst/>
                <a:latin typeface="Arial"/>
                <a:ea typeface="Arial"/>
                <a:cs typeface="Arial"/>
                <a:sym typeface="Arial"/>
              </a:rPr>
              <a:t>: The hero responds to the actions of their future donor; perhaps withstanding the </a:t>
            </a:r>
            <a:r>
              <a:rPr lang="en-US" sz="1100" b="0" i="0" u="none" strike="noStrike" cap="none" dirty="0" err="1">
                <a:solidFill>
                  <a:srgbClr val="000000"/>
                </a:solidFill>
                <a:effectLst/>
                <a:latin typeface="Arial"/>
                <a:ea typeface="Arial"/>
                <a:cs typeface="Arial"/>
                <a:sym typeface="Arial"/>
              </a:rPr>
              <a:t>rigours</a:t>
            </a:r>
            <a:r>
              <a:rPr lang="en-US" sz="1100" b="0" i="0" u="none" strike="noStrike" cap="none" dirty="0">
                <a:solidFill>
                  <a:srgbClr val="000000"/>
                </a:solidFill>
                <a:effectLst/>
                <a:latin typeface="Arial"/>
                <a:ea typeface="Arial"/>
                <a:cs typeface="Arial"/>
                <a:sym typeface="Arial"/>
              </a:rPr>
              <a:t> of a test and/or failing in some manner, freeing a captive, reconciles disputing parties or otherwise performing good services. This may also be the first time the hero comes to understand the villain's skills and powers, and uses them for good.</a:t>
            </a:r>
          </a:p>
          <a:p>
            <a:r>
              <a:rPr lang="en-US" sz="1100" b="0" i="0" u="none" strike="noStrike" cap="none" dirty="0">
                <a:solidFill>
                  <a:srgbClr val="000000"/>
                </a:solidFill>
                <a:effectLst/>
                <a:latin typeface="Arial"/>
                <a:ea typeface="Arial"/>
                <a:cs typeface="Arial"/>
                <a:sym typeface="Arial"/>
              </a:rPr>
              <a:t>14.</a:t>
            </a:r>
            <a:r>
              <a:rPr lang="en-US" sz="1100" b="1" i="0" u="none" strike="noStrike" cap="none" dirty="0">
                <a:solidFill>
                  <a:srgbClr val="000000"/>
                </a:solidFill>
                <a:effectLst/>
                <a:latin typeface="Arial"/>
                <a:ea typeface="Arial"/>
                <a:cs typeface="Arial"/>
                <a:sym typeface="Arial"/>
              </a:rPr>
              <a:t>RECEIPT OF A MAGICAL AGENT</a:t>
            </a:r>
            <a:r>
              <a:rPr lang="en-US" sz="1100" b="0" i="0" u="none" strike="noStrike" cap="none" dirty="0">
                <a:solidFill>
                  <a:srgbClr val="000000"/>
                </a:solidFill>
                <a:effectLst/>
                <a:latin typeface="Arial"/>
                <a:ea typeface="Arial"/>
                <a:cs typeface="Arial"/>
                <a:sym typeface="Arial"/>
              </a:rPr>
              <a:t>: The hero acquires use of a magical agent as a consequence of their good actions. This may be a directly acquired item, something located after navigating a tough environment, a good purchased or bartered with a hard-earned resource or fashioned from parts and ingredients prepared by the hero, spontaneously summoned from another world, a magical food that is consumed, or even the earned loyalty and aid of another.</a:t>
            </a:r>
          </a:p>
          <a:p>
            <a:r>
              <a:rPr lang="en-US" sz="1100" b="0" i="0" u="none" strike="noStrike" cap="none" dirty="0">
                <a:solidFill>
                  <a:srgbClr val="000000"/>
                </a:solidFill>
                <a:effectLst/>
                <a:latin typeface="Arial"/>
                <a:ea typeface="Arial"/>
                <a:cs typeface="Arial"/>
                <a:sym typeface="Arial"/>
              </a:rPr>
              <a:t>15.</a:t>
            </a:r>
            <a:r>
              <a:rPr lang="en-US" sz="1100" b="1" i="0" u="none" strike="noStrike" cap="none" dirty="0">
                <a:solidFill>
                  <a:srgbClr val="000000"/>
                </a:solidFill>
                <a:effectLst/>
                <a:latin typeface="Arial"/>
                <a:ea typeface="Arial"/>
                <a:cs typeface="Arial"/>
                <a:sym typeface="Arial"/>
              </a:rPr>
              <a:t>GUIDANCE</a:t>
            </a:r>
            <a:r>
              <a:rPr lang="en-US" sz="1100" b="0" i="0" u="none" strike="noStrike" cap="none" dirty="0">
                <a:solidFill>
                  <a:srgbClr val="000000"/>
                </a:solidFill>
                <a:effectLst/>
                <a:latin typeface="Arial"/>
                <a:ea typeface="Arial"/>
                <a:cs typeface="Arial"/>
                <a:sym typeface="Arial"/>
              </a:rPr>
              <a:t>: The hero is transferred, delivered or somehow led to a vital location, perhaps related to one of the above functions such as the home of the donor or the location of the magical agent or its parts, or to the villain.</a:t>
            </a:r>
          </a:p>
          <a:p>
            <a:r>
              <a:rPr lang="en-US" sz="1100" b="0" i="0" u="none" strike="noStrike" cap="none" dirty="0">
                <a:solidFill>
                  <a:srgbClr val="000000"/>
                </a:solidFill>
                <a:effectLst/>
                <a:latin typeface="Arial"/>
                <a:ea typeface="Arial"/>
                <a:cs typeface="Arial"/>
                <a:sym typeface="Arial"/>
              </a:rPr>
              <a:t>16.</a:t>
            </a:r>
            <a:r>
              <a:rPr lang="en-US" sz="1100" b="1" i="0" u="none" strike="noStrike" cap="none" dirty="0">
                <a:solidFill>
                  <a:srgbClr val="000000"/>
                </a:solidFill>
                <a:effectLst/>
                <a:latin typeface="Arial"/>
                <a:ea typeface="Arial"/>
                <a:cs typeface="Arial"/>
                <a:sym typeface="Arial"/>
              </a:rPr>
              <a:t>STRUGGLE</a:t>
            </a:r>
            <a:r>
              <a:rPr lang="en-US" sz="1100" b="0" i="0" u="none" strike="noStrike" cap="none" dirty="0">
                <a:solidFill>
                  <a:srgbClr val="000000"/>
                </a:solidFill>
                <a:effectLst/>
                <a:latin typeface="Arial"/>
                <a:ea typeface="Arial"/>
                <a:cs typeface="Arial"/>
                <a:sym typeface="Arial"/>
              </a:rPr>
              <a:t>: The hero and villain meet and engage in conflict directly, either in battle or some nature of contest.</a:t>
            </a:r>
          </a:p>
          <a:p>
            <a:r>
              <a:rPr lang="en-US" sz="1100" b="0" i="0" u="none" strike="noStrike" cap="none" dirty="0">
                <a:solidFill>
                  <a:srgbClr val="000000"/>
                </a:solidFill>
                <a:effectLst/>
                <a:latin typeface="Arial"/>
                <a:ea typeface="Arial"/>
                <a:cs typeface="Arial"/>
                <a:sym typeface="Arial"/>
              </a:rPr>
              <a:t>17.</a:t>
            </a:r>
            <a:r>
              <a:rPr lang="en-US" sz="1100" b="1" i="0" u="none" strike="noStrike" cap="none" dirty="0">
                <a:solidFill>
                  <a:srgbClr val="000000"/>
                </a:solidFill>
                <a:effectLst/>
                <a:latin typeface="Arial"/>
                <a:ea typeface="Arial"/>
                <a:cs typeface="Arial"/>
                <a:sym typeface="Arial"/>
              </a:rPr>
              <a:t>BRANDING</a:t>
            </a:r>
            <a:r>
              <a:rPr lang="en-US" sz="1100" b="0" i="0" u="none" strike="noStrike" cap="none" dirty="0">
                <a:solidFill>
                  <a:srgbClr val="000000"/>
                </a:solidFill>
                <a:effectLst/>
                <a:latin typeface="Arial"/>
                <a:ea typeface="Arial"/>
                <a:cs typeface="Arial"/>
                <a:sym typeface="Arial"/>
              </a:rPr>
              <a:t>: The hero is marked in some manner, perhaps receiving a distinctive scar or granted a cosmetic item like a ring or scarf.</a:t>
            </a:r>
          </a:p>
          <a:p>
            <a:r>
              <a:rPr lang="en-US" sz="1100" b="0" i="0" u="none" strike="noStrike" cap="none" dirty="0">
                <a:solidFill>
                  <a:srgbClr val="000000"/>
                </a:solidFill>
                <a:effectLst/>
                <a:latin typeface="Arial"/>
                <a:ea typeface="Arial"/>
                <a:cs typeface="Arial"/>
                <a:sym typeface="Arial"/>
              </a:rPr>
              <a:t>18.</a:t>
            </a:r>
            <a:r>
              <a:rPr lang="en-US" sz="1100" b="1" i="0" u="none" strike="noStrike" cap="none" dirty="0">
                <a:solidFill>
                  <a:srgbClr val="000000"/>
                </a:solidFill>
                <a:effectLst/>
                <a:latin typeface="Arial"/>
                <a:ea typeface="Arial"/>
                <a:cs typeface="Arial"/>
                <a:sym typeface="Arial"/>
              </a:rPr>
              <a:t>VICTORY</a:t>
            </a:r>
            <a:r>
              <a:rPr lang="en-US" sz="1100" b="0" i="0" u="none" strike="noStrike" cap="none" dirty="0">
                <a:solidFill>
                  <a:srgbClr val="000000"/>
                </a:solidFill>
                <a:effectLst/>
                <a:latin typeface="Arial"/>
                <a:ea typeface="Arial"/>
                <a:cs typeface="Arial"/>
                <a:sym typeface="Arial"/>
              </a:rPr>
              <a:t>: The villain is defeated by the hero – killed in combat, outperformed in a contest, struck when vulnerable, banished, and so on.</a:t>
            </a:r>
          </a:p>
          <a:p>
            <a:r>
              <a:rPr lang="en-US" sz="1100" b="0" i="0" u="none" strike="noStrike" cap="none" dirty="0">
                <a:solidFill>
                  <a:srgbClr val="000000"/>
                </a:solidFill>
                <a:effectLst/>
                <a:latin typeface="Arial"/>
                <a:ea typeface="Arial"/>
                <a:cs typeface="Arial"/>
                <a:sym typeface="Arial"/>
              </a:rPr>
              <a:t>19.</a:t>
            </a:r>
            <a:r>
              <a:rPr lang="en-US" sz="1100" b="1" i="0" u="none" strike="noStrike" cap="none" dirty="0">
                <a:solidFill>
                  <a:srgbClr val="000000"/>
                </a:solidFill>
                <a:effectLst/>
                <a:latin typeface="Arial"/>
                <a:ea typeface="Arial"/>
                <a:cs typeface="Arial"/>
                <a:sym typeface="Arial"/>
              </a:rPr>
              <a:t>LIQUIDATION</a:t>
            </a:r>
            <a:r>
              <a:rPr lang="en-US" sz="1100" b="0" i="0" u="none" strike="noStrike" cap="none" dirty="0">
                <a:solidFill>
                  <a:srgbClr val="000000"/>
                </a:solidFill>
                <a:effectLst/>
                <a:latin typeface="Arial"/>
                <a:ea typeface="Arial"/>
                <a:cs typeface="Arial"/>
                <a:sym typeface="Arial"/>
              </a:rPr>
              <a:t>: The earlier misfortunes or issues of the story are resolved; object of search are distributed, spells broken, captives freed.</a:t>
            </a:r>
          </a:p>
          <a:p>
            <a:r>
              <a:rPr lang="en-US" sz="1100" b="0" i="0" u="none" strike="noStrike" cap="none" dirty="0">
                <a:solidFill>
                  <a:srgbClr val="000000"/>
                </a:solidFill>
                <a:effectLst/>
                <a:latin typeface="Arial"/>
                <a:ea typeface="Arial"/>
                <a:cs typeface="Arial"/>
                <a:sym typeface="Arial"/>
              </a:rPr>
              <a:t>20.</a:t>
            </a:r>
            <a:r>
              <a:rPr lang="en-US" sz="1100" b="1" i="0" u="none" strike="noStrike" cap="none" dirty="0">
                <a:solidFill>
                  <a:srgbClr val="000000"/>
                </a:solidFill>
                <a:effectLst/>
                <a:latin typeface="Arial"/>
                <a:ea typeface="Arial"/>
                <a:cs typeface="Arial"/>
                <a:sym typeface="Arial"/>
              </a:rPr>
              <a:t>RETURN</a:t>
            </a:r>
            <a:r>
              <a:rPr lang="en-US" sz="1100" b="0" i="0" u="none" strike="noStrike" cap="none" dirty="0">
                <a:solidFill>
                  <a:srgbClr val="000000"/>
                </a:solidFill>
                <a:effectLst/>
                <a:latin typeface="Arial"/>
                <a:ea typeface="Arial"/>
                <a:cs typeface="Arial"/>
                <a:sym typeface="Arial"/>
              </a:rPr>
              <a:t>: The hero travels back to their home.</a:t>
            </a:r>
          </a:p>
          <a:p>
            <a:r>
              <a:rPr lang="en-US" sz="1100" b="0" i="0" u="none" strike="noStrike" cap="none" dirty="0">
                <a:solidFill>
                  <a:srgbClr val="000000"/>
                </a:solidFill>
                <a:effectLst/>
                <a:latin typeface="Arial"/>
                <a:ea typeface="Arial"/>
                <a:cs typeface="Arial"/>
                <a:sym typeface="Arial"/>
              </a:rPr>
              <a:t>21.</a:t>
            </a:r>
            <a:r>
              <a:rPr lang="en-US" sz="1100" b="1" i="0" u="none" strike="noStrike" cap="none" dirty="0">
                <a:solidFill>
                  <a:srgbClr val="000000"/>
                </a:solidFill>
                <a:effectLst/>
                <a:latin typeface="Arial"/>
                <a:ea typeface="Arial"/>
                <a:cs typeface="Arial"/>
                <a:sym typeface="Arial"/>
              </a:rPr>
              <a:t>PURSUIT</a:t>
            </a:r>
            <a:r>
              <a:rPr lang="en-US" sz="1100" b="0" i="0" u="none" strike="noStrike" cap="none" dirty="0">
                <a:solidFill>
                  <a:srgbClr val="000000"/>
                </a:solidFill>
                <a:effectLst/>
                <a:latin typeface="Arial"/>
                <a:ea typeface="Arial"/>
                <a:cs typeface="Arial"/>
                <a:sym typeface="Arial"/>
              </a:rPr>
              <a:t>: The hero is pursued by some threatening adversary, who perhaps seek to capture or eat them.</a:t>
            </a:r>
          </a:p>
          <a:p>
            <a:r>
              <a:rPr lang="en-US" sz="1100" b="0" i="0" u="none" strike="noStrike" cap="none" dirty="0">
                <a:solidFill>
                  <a:srgbClr val="000000"/>
                </a:solidFill>
                <a:effectLst/>
                <a:latin typeface="Arial"/>
                <a:ea typeface="Arial"/>
                <a:cs typeface="Arial"/>
                <a:sym typeface="Arial"/>
              </a:rPr>
              <a:t>22.</a:t>
            </a:r>
            <a:r>
              <a:rPr lang="en-US" sz="1100" b="1" i="0" u="none" strike="noStrike" cap="none" dirty="0">
                <a:solidFill>
                  <a:srgbClr val="000000"/>
                </a:solidFill>
                <a:effectLst/>
                <a:latin typeface="Arial"/>
                <a:ea typeface="Arial"/>
                <a:cs typeface="Arial"/>
                <a:sym typeface="Arial"/>
              </a:rPr>
              <a:t>RESCUE</a:t>
            </a:r>
            <a:r>
              <a:rPr lang="en-US" sz="1100" b="0" i="0" u="none" strike="noStrike" cap="none" dirty="0">
                <a:solidFill>
                  <a:srgbClr val="000000"/>
                </a:solidFill>
                <a:effectLst/>
                <a:latin typeface="Arial"/>
                <a:ea typeface="Arial"/>
                <a:cs typeface="Arial"/>
                <a:sym typeface="Arial"/>
              </a:rPr>
              <a:t>: The hero is saved from a chase. Something may act as an obstacle to delay the pursuer, or the hero may find or be shown a way to hide, up to and including transformation </a:t>
            </a:r>
            <a:r>
              <a:rPr lang="en-US" sz="1100" b="0" i="0" u="none" strike="noStrike" cap="none" dirty="0" err="1">
                <a:solidFill>
                  <a:srgbClr val="000000"/>
                </a:solidFill>
                <a:effectLst/>
                <a:latin typeface="Arial"/>
                <a:ea typeface="Arial"/>
                <a:cs typeface="Arial"/>
                <a:sym typeface="Arial"/>
              </a:rPr>
              <a:t>unrecognisably</a:t>
            </a:r>
            <a:r>
              <a:rPr lang="en-US" sz="1100" b="0" i="0" u="none" strike="noStrike" cap="none" dirty="0">
                <a:solidFill>
                  <a:srgbClr val="000000"/>
                </a:solidFill>
                <a:effectLst/>
                <a:latin typeface="Arial"/>
                <a:ea typeface="Arial"/>
                <a:cs typeface="Arial"/>
                <a:sym typeface="Arial"/>
              </a:rPr>
              <a:t>. The hero's life may be saved by another.</a:t>
            </a:r>
          </a:p>
          <a:p>
            <a:r>
              <a:rPr lang="en-US" sz="1100" b="0" i="0" u="none" strike="noStrike" cap="none" dirty="0">
                <a:solidFill>
                  <a:srgbClr val="000000"/>
                </a:solidFill>
                <a:effectLst/>
                <a:latin typeface="Arial"/>
                <a:ea typeface="Arial"/>
                <a:cs typeface="Arial"/>
                <a:sym typeface="Arial"/>
              </a:rPr>
              <a:t>23.</a:t>
            </a:r>
            <a:r>
              <a:rPr lang="en-US" sz="1100" b="1" i="0" u="none" strike="noStrike" cap="none" dirty="0">
                <a:solidFill>
                  <a:srgbClr val="000000"/>
                </a:solidFill>
                <a:effectLst/>
                <a:latin typeface="Arial"/>
                <a:ea typeface="Arial"/>
                <a:cs typeface="Arial"/>
                <a:sym typeface="Arial"/>
              </a:rPr>
              <a:t>UNRECOGNIZED ARRIVAL</a:t>
            </a:r>
            <a:r>
              <a:rPr lang="en-US" sz="1100" b="0" i="0" u="none" strike="noStrike" cap="none" dirty="0">
                <a:solidFill>
                  <a:srgbClr val="000000"/>
                </a:solidFill>
                <a:effectLst/>
                <a:latin typeface="Arial"/>
                <a:ea typeface="Arial"/>
                <a:cs typeface="Arial"/>
                <a:sym typeface="Arial"/>
              </a:rPr>
              <a:t>: The hero arrives, whether in a location along their journey or in their destination, and is </a:t>
            </a:r>
            <a:r>
              <a:rPr lang="en-US" sz="1100" b="0" i="0" u="none" strike="noStrike" cap="none" dirty="0" err="1">
                <a:solidFill>
                  <a:srgbClr val="000000"/>
                </a:solidFill>
                <a:effectLst/>
                <a:latin typeface="Arial"/>
                <a:ea typeface="Arial"/>
                <a:cs typeface="Arial"/>
                <a:sym typeface="Arial"/>
              </a:rPr>
              <a:t>unrecognised</a:t>
            </a:r>
            <a:r>
              <a:rPr lang="en-US" sz="1100" b="0" i="0" u="none" strike="noStrike" cap="none" dirty="0">
                <a:solidFill>
                  <a:srgbClr val="000000"/>
                </a:solidFill>
                <a:effectLst/>
                <a:latin typeface="Arial"/>
                <a:ea typeface="Arial"/>
                <a:cs typeface="Arial"/>
                <a:sym typeface="Arial"/>
              </a:rPr>
              <a:t> or unacknowledged.</a:t>
            </a:r>
          </a:p>
          <a:p>
            <a:r>
              <a:rPr lang="en-US" sz="1100" b="0" i="0" u="none" strike="noStrike" cap="none" dirty="0">
                <a:solidFill>
                  <a:srgbClr val="000000"/>
                </a:solidFill>
                <a:effectLst/>
                <a:latin typeface="Arial"/>
                <a:ea typeface="Arial"/>
                <a:cs typeface="Arial"/>
                <a:sym typeface="Arial"/>
              </a:rPr>
              <a:t>24.</a:t>
            </a:r>
            <a:r>
              <a:rPr lang="en-US" sz="1100" b="1" i="0" u="none" strike="noStrike" cap="none" dirty="0">
                <a:solidFill>
                  <a:srgbClr val="000000"/>
                </a:solidFill>
                <a:effectLst/>
                <a:latin typeface="Arial"/>
                <a:ea typeface="Arial"/>
                <a:cs typeface="Arial"/>
                <a:sym typeface="Arial"/>
              </a:rPr>
              <a:t>UNFOUNDED CLAIMS</a:t>
            </a:r>
            <a:r>
              <a:rPr lang="en-US" sz="1100" b="0" i="0" u="none" strike="noStrike" cap="none" dirty="0">
                <a:solidFill>
                  <a:srgbClr val="000000"/>
                </a:solidFill>
                <a:effectLst/>
                <a:latin typeface="Arial"/>
                <a:ea typeface="Arial"/>
                <a:cs typeface="Arial"/>
                <a:sym typeface="Arial"/>
              </a:rPr>
              <a:t>: A </a:t>
            </a:r>
            <a:r>
              <a:rPr lang="en-US" sz="1100" b="0" i="0" u="none" strike="noStrike" cap="none" dirty="0">
                <a:solidFill>
                  <a:srgbClr val="000000"/>
                </a:solidFill>
                <a:effectLst/>
                <a:latin typeface="Arial"/>
                <a:ea typeface="Arial"/>
                <a:cs typeface="Arial"/>
                <a:sym typeface="Arial"/>
                <a:hlinkClick r:id="rId6" tooltip="False hero"/>
              </a:rPr>
              <a:t>false hero</a:t>
            </a:r>
            <a:r>
              <a:rPr lang="en-US" sz="1100" b="0" i="0" u="none" strike="noStrike" cap="none" dirty="0">
                <a:solidFill>
                  <a:srgbClr val="000000"/>
                </a:solidFill>
                <a:effectLst/>
                <a:latin typeface="Arial"/>
                <a:ea typeface="Arial"/>
                <a:cs typeface="Arial"/>
                <a:sym typeface="Arial"/>
              </a:rPr>
              <a:t> presents unfounded claims or performs some other form of deceit. This may be the villain, one of the villain's underlings or an unrelated party. It may even be some form of future donor for the hero, once they've faced their actions.</a:t>
            </a:r>
          </a:p>
          <a:p>
            <a:r>
              <a:rPr lang="en-US" sz="1100" b="0" i="0" u="none" strike="noStrike" cap="none" dirty="0">
                <a:solidFill>
                  <a:srgbClr val="000000"/>
                </a:solidFill>
                <a:effectLst/>
                <a:latin typeface="Arial"/>
                <a:ea typeface="Arial"/>
                <a:cs typeface="Arial"/>
                <a:sym typeface="Arial"/>
              </a:rPr>
              <a:t>25.</a:t>
            </a:r>
            <a:r>
              <a:rPr lang="en-US" sz="1100" b="1" i="0" u="none" strike="noStrike" cap="none" dirty="0">
                <a:solidFill>
                  <a:srgbClr val="000000"/>
                </a:solidFill>
                <a:effectLst/>
                <a:latin typeface="Arial"/>
                <a:ea typeface="Arial"/>
                <a:cs typeface="Arial"/>
                <a:sym typeface="Arial"/>
              </a:rPr>
              <a:t>DIFFICULT TASK</a:t>
            </a:r>
            <a:r>
              <a:rPr lang="en-US" sz="1100" b="0" i="0" u="none" strike="noStrike" cap="none" dirty="0">
                <a:solidFill>
                  <a:srgbClr val="000000"/>
                </a:solidFill>
                <a:effectLst/>
                <a:latin typeface="Arial"/>
                <a:ea typeface="Arial"/>
                <a:cs typeface="Arial"/>
                <a:sym typeface="Arial"/>
              </a:rPr>
              <a:t>: A trial is proposed to the hero – riddles, test of strength or endurance, acrobatics and other ordeals.</a:t>
            </a:r>
          </a:p>
          <a:p>
            <a:r>
              <a:rPr lang="en-US" sz="1100" b="0" i="0" u="none" strike="noStrike" cap="none" dirty="0">
                <a:solidFill>
                  <a:srgbClr val="000000"/>
                </a:solidFill>
                <a:effectLst/>
                <a:latin typeface="Arial"/>
                <a:ea typeface="Arial"/>
                <a:cs typeface="Arial"/>
                <a:sym typeface="Arial"/>
              </a:rPr>
              <a:t>26.</a:t>
            </a:r>
            <a:r>
              <a:rPr lang="en-US" sz="1100" b="1" i="0" u="none" strike="noStrike" cap="none" dirty="0">
                <a:solidFill>
                  <a:srgbClr val="000000"/>
                </a:solidFill>
                <a:effectLst/>
                <a:latin typeface="Arial"/>
                <a:ea typeface="Arial"/>
                <a:cs typeface="Arial"/>
                <a:sym typeface="Arial"/>
              </a:rPr>
              <a:t>SOLUTION</a:t>
            </a:r>
            <a:r>
              <a:rPr lang="en-US" sz="1100" b="0" i="0" u="none" strike="noStrike" cap="none" dirty="0">
                <a:solidFill>
                  <a:srgbClr val="000000"/>
                </a:solidFill>
                <a:effectLst/>
                <a:latin typeface="Arial"/>
                <a:ea typeface="Arial"/>
                <a:cs typeface="Arial"/>
                <a:sym typeface="Arial"/>
              </a:rPr>
              <a:t>: The hero accomplishes a difficult task.</a:t>
            </a:r>
          </a:p>
          <a:p>
            <a:r>
              <a:rPr lang="en-US" sz="1100" b="0" i="0" u="none" strike="noStrike" cap="none" dirty="0">
                <a:solidFill>
                  <a:srgbClr val="000000"/>
                </a:solidFill>
                <a:effectLst/>
                <a:latin typeface="Arial"/>
                <a:ea typeface="Arial"/>
                <a:cs typeface="Arial"/>
                <a:sym typeface="Arial"/>
              </a:rPr>
              <a:t>27.</a:t>
            </a:r>
            <a:r>
              <a:rPr lang="en-US" sz="1100" b="1" i="0" u="none" strike="noStrike" cap="none" dirty="0">
                <a:solidFill>
                  <a:srgbClr val="000000"/>
                </a:solidFill>
                <a:effectLst/>
                <a:latin typeface="Arial"/>
                <a:ea typeface="Arial"/>
                <a:cs typeface="Arial"/>
                <a:sym typeface="Arial"/>
              </a:rPr>
              <a:t>RECOGNITION</a:t>
            </a:r>
            <a:r>
              <a:rPr lang="en-US" sz="1100" b="0" i="0" u="none" strike="noStrike" cap="none" dirty="0">
                <a:solidFill>
                  <a:srgbClr val="000000"/>
                </a:solidFill>
                <a:effectLst/>
                <a:latin typeface="Arial"/>
                <a:ea typeface="Arial"/>
                <a:cs typeface="Arial"/>
                <a:sym typeface="Arial"/>
              </a:rPr>
              <a:t>: The hero is given due recognition – usually by means of their prior branding.</a:t>
            </a:r>
          </a:p>
          <a:p>
            <a:r>
              <a:rPr lang="en-US" sz="1100" b="0" i="0" u="none" strike="noStrike" cap="none" dirty="0">
                <a:solidFill>
                  <a:srgbClr val="000000"/>
                </a:solidFill>
                <a:effectLst/>
                <a:latin typeface="Arial"/>
                <a:ea typeface="Arial"/>
                <a:cs typeface="Arial"/>
                <a:sym typeface="Arial"/>
              </a:rPr>
              <a:t>28.</a:t>
            </a:r>
            <a:r>
              <a:rPr lang="en-US" sz="1100" b="1" i="0" u="none" strike="noStrike" cap="none" dirty="0">
                <a:solidFill>
                  <a:srgbClr val="000000"/>
                </a:solidFill>
                <a:effectLst/>
                <a:latin typeface="Arial"/>
                <a:ea typeface="Arial"/>
                <a:cs typeface="Arial"/>
                <a:sym typeface="Arial"/>
              </a:rPr>
              <a:t>EXPOSURE</a:t>
            </a:r>
            <a:r>
              <a:rPr lang="en-US" sz="1100" b="0" i="0" u="none" strike="noStrike" cap="none" dirty="0">
                <a:solidFill>
                  <a:srgbClr val="000000"/>
                </a:solidFill>
                <a:effectLst/>
                <a:latin typeface="Arial"/>
                <a:ea typeface="Arial"/>
                <a:cs typeface="Arial"/>
                <a:sym typeface="Arial"/>
              </a:rPr>
              <a:t>: The false hero and/or villain is exposed to all and sundry.</a:t>
            </a:r>
          </a:p>
          <a:p>
            <a:r>
              <a:rPr lang="en-US" sz="1100" b="0" i="0" u="none" strike="noStrike" cap="none" dirty="0">
                <a:solidFill>
                  <a:srgbClr val="000000"/>
                </a:solidFill>
                <a:effectLst/>
                <a:latin typeface="Arial"/>
                <a:ea typeface="Arial"/>
                <a:cs typeface="Arial"/>
                <a:sym typeface="Arial"/>
              </a:rPr>
              <a:t>29.</a:t>
            </a:r>
            <a:r>
              <a:rPr lang="en-US" sz="1100" b="1" i="0" u="none" strike="noStrike" cap="none" dirty="0">
                <a:solidFill>
                  <a:srgbClr val="000000"/>
                </a:solidFill>
                <a:effectLst/>
                <a:latin typeface="Arial"/>
                <a:ea typeface="Arial"/>
                <a:cs typeface="Arial"/>
                <a:sym typeface="Arial"/>
              </a:rPr>
              <a:t>TRANSFIGURATION</a:t>
            </a:r>
            <a:r>
              <a:rPr lang="en-US" sz="1100" b="0" i="0" u="none" strike="noStrike" cap="none" dirty="0">
                <a:solidFill>
                  <a:srgbClr val="000000"/>
                </a:solidFill>
                <a:effectLst/>
                <a:latin typeface="Arial"/>
                <a:ea typeface="Arial"/>
                <a:cs typeface="Arial"/>
                <a:sym typeface="Arial"/>
              </a:rPr>
              <a:t>: The hero gains a new appearance. This may reflect aging and/or the benefits of </a:t>
            </a:r>
            <a:r>
              <a:rPr lang="en-US" sz="1100" b="0" i="0" u="none" strike="noStrike" cap="none" dirty="0" err="1">
                <a:solidFill>
                  <a:srgbClr val="000000"/>
                </a:solidFill>
                <a:effectLst/>
                <a:latin typeface="Arial"/>
                <a:ea typeface="Arial"/>
                <a:cs typeface="Arial"/>
                <a:sym typeface="Arial"/>
              </a:rPr>
              <a:t>labour</a:t>
            </a:r>
            <a:r>
              <a:rPr lang="en-US" sz="1100" b="0" i="0" u="none" strike="noStrike" cap="none" dirty="0">
                <a:solidFill>
                  <a:srgbClr val="000000"/>
                </a:solidFill>
                <a:effectLst/>
                <a:latin typeface="Arial"/>
                <a:ea typeface="Arial"/>
                <a:cs typeface="Arial"/>
                <a:sym typeface="Arial"/>
              </a:rPr>
              <a:t> and health, or it may constitute a magical remembering after a limb or digit was lost (as a part of the branding or from failing a trial). Regardless, it serves to improve their looks.</a:t>
            </a:r>
          </a:p>
          <a:p>
            <a:r>
              <a:rPr lang="en-US" sz="1100" b="0" i="0" u="none" strike="noStrike" cap="none" dirty="0">
                <a:solidFill>
                  <a:srgbClr val="000000"/>
                </a:solidFill>
                <a:effectLst/>
                <a:latin typeface="Arial"/>
                <a:ea typeface="Arial"/>
                <a:cs typeface="Arial"/>
                <a:sym typeface="Arial"/>
              </a:rPr>
              <a:t>30.</a:t>
            </a:r>
            <a:r>
              <a:rPr lang="en-US" sz="1100" b="1" i="0" u="none" strike="noStrike" cap="none" dirty="0">
                <a:solidFill>
                  <a:srgbClr val="000000"/>
                </a:solidFill>
                <a:effectLst/>
                <a:latin typeface="Arial"/>
                <a:ea typeface="Arial"/>
                <a:cs typeface="Arial"/>
                <a:sym typeface="Arial"/>
              </a:rPr>
              <a:t>PUNISHMENT</a:t>
            </a:r>
            <a:r>
              <a:rPr lang="en-US" sz="1100" b="0" i="0" u="none" strike="noStrike" cap="none" dirty="0">
                <a:solidFill>
                  <a:srgbClr val="000000"/>
                </a:solidFill>
                <a:effectLst/>
                <a:latin typeface="Arial"/>
                <a:ea typeface="Arial"/>
                <a:cs typeface="Arial"/>
                <a:sym typeface="Arial"/>
              </a:rPr>
              <a:t>: The villain suffers the consequences of their actions, perhaps at the hands of the hero, the avenged victims, or as a direct result of their own ploy.</a:t>
            </a:r>
          </a:p>
          <a:p>
            <a:r>
              <a:rPr lang="en-US" sz="1100" b="0" i="0" u="none" strike="noStrike" cap="none" dirty="0">
                <a:solidFill>
                  <a:srgbClr val="000000"/>
                </a:solidFill>
                <a:effectLst/>
                <a:latin typeface="Arial"/>
                <a:ea typeface="Arial"/>
                <a:cs typeface="Arial"/>
                <a:sym typeface="Arial"/>
              </a:rPr>
              <a:t>31.</a:t>
            </a:r>
            <a:r>
              <a:rPr lang="en-US" sz="1100" b="1" i="0" u="none" strike="noStrike" cap="none" dirty="0">
                <a:solidFill>
                  <a:srgbClr val="000000"/>
                </a:solidFill>
                <a:effectLst/>
                <a:latin typeface="Arial"/>
                <a:ea typeface="Arial"/>
                <a:cs typeface="Arial"/>
                <a:sym typeface="Arial"/>
              </a:rPr>
              <a:t>WEDDING</a:t>
            </a:r>
            <a:r>
              <a:rPr lang="en-US" sz="1100" b="0" i="0" u="none" strike="noStrike" cap="none" dirty="0">
                <a:solidFill>
                  <a:srgbClr val="000000"/>
                </a:solidFill>
                <a:effectLst/>
                <a:latin typeface="Arial"/>
                <a:ea typeface="Arial"/>
                <a:cs typeface="Arial"/>
                <a:sym typeface="Arial"/>
              </a:rPr>
              <a:t>: The hero marries and is rewarded or promoted by the family or community, typically ascending to a throne.</a:t>
            </a:r>
          </a:p>
          <a:p>
            <a:r>
              <a:rPr lang="en-US" sz="1100" b="0" i="0" u="none" strike="noStrike" cap="none" dirty="0">
                <a:solidFill>
                  <a:srgbClr val="000000"/>
                </a:solidFill>
                <a:effectLst/>
                <a:latin typeface="Arial"/>
                <a:ea typeface="Arial"/>
                <a:cs typeface="Arial"/>
                <a:sym typeface="Arial"/>
              </a:rPr>
              <a:t>Some of these functions may be </a:t>
            </a:r>
            <a:r>
              <a:rPr lang="en-US" sz="1100" b="0" i="1" u="none" strike="noStrike" cap="none" dirty="0">
                <a:solidFill>
                  <a:srgbClr val="000000"/>
                </a:solidFill>
                <a:effectLst/>
                <a:latin typeface="Arial"/>
                <a:ea typeface="Arial"/>
                <a:cs typeface="Arial"/>
                <a:sym typeface="Arial"/>
              </a:rPr>
              <a:t>inverted</a:t>
            </a:r>
            <a:r>
              <a:rPr lang="en-US" sz="1100" b="0" i="0" u="none" strike="noStrike" cap="none" dirty="0">
                <a:solidFill>
                  <a:srgbClr val="000000"/>
                </a:solidFill>
                <a:effectLst/>
                <a:latin typeface="Arial"/>
                <a:ea typeface="Arial"/>
                <a:cs typeface="Arial"/>
                <a:sym typeface="Arial"/>
              </a:rPr>
              <a:t>, such as the hero receives an artifact of power whilst still at home, thus fulfilling the donor function early. Typically such functions are negated twice, so that it must be repeated </a:t>
            </a:r>
            <a:r>
              <a:rPr lang="en-US" sz="1100" b="0" i="0" u="none" strike="noStrike" cap="none" dirty="0">
                <a:solidFill>
                  <a:srgbClr val="000000"/>
                </a:solidFill>
                <a:effectLst/>
                <a:latin typeface="Arial"/>
                <a:ea typeface="Arial"/>
                <a:cs typeface="Arial"/>
                <a:sym typeface="Arial"/>
                <a:hlinkClick r:id="rId7" tooltip="Rule of three (writing)"/>
              </a:rPr>
              <a:t>three</a:t>
            </a:r>
            <a:r>
              <a:rPr lang="en-US" sz="1100" b="0" i="0" u="none" strike="noStrike" cap="none" dirty="0">
                <a:solidFill>
                  <a:srgbClr val="000000"/>
                </a:solidFill>
                <a:effectLst/>
                <a:latin typeface="Arial"/>
                <a:ea typeface="Arial"/>
                <a:cs typeface="Arial"/>
                <a:sym typeface="Arial"/>
              </a:rPr>
              <a:t> times in Western cultures.</a:t>
            </a:r>
            <a:r>
              <a:rPr lang="en-US" sz="1100" b="0" i="0" u="none" strike="noStrike" cap="none" baseline="30000" dirty="0">
                <a:solidFill>
                  <a:srgbClr val="000000"/>
                </a:solidFill>
                <a:effectLst/>
                <a:latin typeface="Arial"/>
                <a:ea typeface="Arial"/>
                <a:cs typeface="Arial"/>
                <a:sym typeface="Arial"/>
                <a:hlinkClick r:id="rId8"/>
              </a:rPr>
              <a:t>[3]</a:t>
            </a:r>
            <a:endParaRPr lang="en-US" sz="1100" b="0" i="0" u="none" strike="noStrike" cap="none" dirty="0">
              <a:solidFill>
                <a:srgbClr val="000000"/>
              </a:solidFill>
              <a:effectLst/>
              <a:latin typeface="Arial"/>
              <a:ea typeface="Arial"/>
              <a:cs typeface="Arial"/>
              <a:sym typeface="Arial"/>
            </a:endParaRPr>
          </a:p>
          <a:p>
            <a:endParaRPr lang="en-US" dirty="0"/>
          </a:p>
        </p:txBody>
      </p:sp>
    </p:spTree>
    <p:extLst>
      <p:ext uri="{BB962C8B-B14F-4D97-AF65-F5344CB8AC3E}">
        <p14:creationId xmlns:p14="http://schemas.microsoft.com/office/powerpoint/2010/main" val="15546341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1.</a:t>
            </a:r>
            <a:r>
              <a:rPr lang="en-US" sz="1100" b="1" i="0" u="none" strike="noStrike" cap="none" dirty="0">
                <a:solidFill>
                  <a:srgbClr val="000000"/>
                </a:solidFill>
                <a:effectLst/>
                <a:latin typeface="Arial"/>
                <a:ea typeface="Arial"/>
                <a:cs typeface="Arial"/>
                <a:sym typeface="Arial"/>
              </a:rPr>
              <a:t>ABSENTATION</a:t>
            </a:r>
            <a:r>
              <a:rPr lang="en-US" sz="1100" b="0" i="0" u="none" strike="noStrike" cap="none" dirty="0">
                <a:solidFill>
                  <a:srgbClr val="000000"/>
                </a:solidFill>
                <a:effectLst/>
                <a:latin typeface="Arial"/>
                <a:ea typeface="Arial"/>
                <a:cs typeface="Arial"/>
                <a:sym typeface="Arial"/>
              </a:rPr>
              <a:t>: A member of the hero's community or family leaves the security of the home environment. This may be the </a:t>
            </a:r>
            <a:r>
              <a:rPr lang="en-US" sz="1100" b="0" i="0" u="none" strike="noStrike" cap="none" dirty="0">
                <a:solidFill>
                  <a:srgbClr val="000000"/>
                </a:solidFill>
                <a:effectLst/>
                <a:latin typeface="Arial"/>
                <a:ea typeface="Arial"/>
                <a:cs typeface="Arial"/>
                <a:sym typeface="Arial"/>
                <a:hlinkClick r:id="rId3" tooltip="Hero"/>
              </a:rPr>
              <a:t>hero</a:t>
            </a:r>
            <a:r>
              <a:rPr lang="en-US" sz="1100" b="0" i="0" u="none" strike="noStrike" cap="none" dirty="0">
                <a:solidFill>
                  <a:srgbClr val="000000"/>
                </a:solidFill>
                <a:effectLst/>
                <a:latin typeface="Arial"/>
                <a:ea typeface="Arial"/>
                <a:cs typeface="Arial"/>
                <a:sym typeface="Arial"/>
              </a:rPr>
              <a:t> themselves, or some other relation that the hero must later rescue. This division of the cohesive family injects initial tension into the storyline. This may serve as the hero's introduction, typically portraying them as an ordinary person.</a:t>
            </a:r>
          </a:p>
          <a:p>
            <a:r>
              <a:rPr lang="en-US" sz="1100" b="0" i="0" u="none" strike="noStrike" cap="none" dirty="0">
                <a:solidFill>
                  <a:srgbClr val="000000"/>
                </a:solidFill>
                <a:effectLst/>
                <a:latin typeface="Arial"/>
                <a:ea typeface="Arial"/>
                <a:cs typeface="Arial"/>
                <a:sym typeface="Arial"/>
              </a:rPr>
              <a:t>2.</a:t>
            </a:r>
            <a:r>
              <a:rPr lang="en-US" sz="1100" b="1" i="0" u="none" strike="noStrike" cap="none" dirty="0">
                <a:solidFill>
                  <a:srgbClr val="000000"/>
                </a:solidFill>
                <a:effectLst/>
                <a:latin typeface="Arial"/>
                <a:ea typeface="Arial"/>
                <a:cs typeface="Arial"/>
                <a:sym typeface="Arial"/>
              </a:rPr>
              <a:t>INTERDICTION</a:t>
            </a:r>
            <a:r>
              <a:rPr lang="en-US" sz="1100" b="0" i="0" u="none" strike="noStrike" cap="none" dirty="0">
                <a:solidFill>
                  <a:srgbClr val="000000"/>
                </a:solidFill>
                <a:effectLst/>
                <a:latin typeface="Arial"/>
                <a:ea typeface="Arial"/>
                <a:cs typeface="Arial"/>
                <a:sym typeface="Arial"/>
              </a:rPr>
              <a:t>: A forbidding edict or command is passed upon the hero ('don't go there', 'don't do this'). The hero is warned against some action.</a:t>
            </a:r>
          </a:p>
          <a:p>
            <a:r>
              <a:rPr lang="en-US" sz="1100" b="0" i="0" u="none" strike="noStrike" cap="none" dirty="0">
                <a:solidFill>
                  <a:srgbClr val="000000"/>
                </a:solidFill>
                <a:effectLst/>
                <a:latin typeface="Arial"/>
                <a:ea typeface="Arial"/>
                <a:cs typeface="Arial"/>
                <a:sym typeface="Arial"/>
              </a:rPr>
              <a:t>3.</a:t>
            </a:r>
            <a:r>
              <a:rPr lang="en-US" sz="1100" b="1" i="0" u="none" strike="noStrike" cap="none" dirty="0">
                <a:solidFill>
                  <a:srgbClr val="000000"/>
                </a:solidFill>
                <a:effectLst/>
                <a:latin typeface="Arial"/>
                <a:ea typeface="Arial"/>
                <a:cs typeface="Arial"/>
                <a:sym typeface="Arial"/>
              </a:rPr>
              <a:t>VIOLATION</a:t>
            </a:r>
            <a:r>
              <a:rPr lang="en-US" sz="1100" b="0" i="0" u="none" strike="noStrike" cap="none" dirty="0">
                <a:solidFill>
                  <a:srgbClr val="000000"/>
                </a:solidFill>
                <a:effectLst/>
                <a:latin typeface="Arial"/>
                <a:ea typeface="Arial"/>
                <a:cs typeface="Arial"/>
                <a:sym typeface="Arial"/>
              </a:rPr>
              <a:t> of </a:t>
            </a:r>
            <a:r>
              <a:rPr lang="en-US" sz="1100" b="1" i="0" u="none" strike="noStrike" cap="none" dirty="0">
                <a:solidFill>
                  <a:srgbClr val="000000"/>
                </a:solidFill>
                <a:effectLst/>
                <a:latin typeface="Arial"/>
                <a:ea typeface="Arial"/>
                <a:cs typeface="Arial"/>
                <a:sym typeface="Arial"/>
              </a:rPr>
              <a:t>INTERDICTION</a:t>
            </a:r>
            <a:r>
              <a:rPr lang="en-US" sz="1100" b="0" i="0" u="none" strike="noStrike" cap="none" dirty="0">
                <a:solidFill>
                  <a:srgbClr val="000000"/>
                </a:solidFill>
                <a:effectLst/>
                <a:latin typeface="Arial"/>
                <a:ea typeface="Arial"/>
                <a:cs typeface="Arial"/>
                <a:sym typeface="Arial"/>
              </a:rPr>
              <a:t>. The prior rule is violated. Therefore, the hero did not listen to the command or forbidding edict. Whether committed by the Hero by accident or temper, a third party or a foe, this generally leads to negative consequences. The </a:t>
            </a:r>
            <a:r>
              <a:rPr lang="en-US" sz="1100" b="0" i="0" u="none" strike="noStrike" cap="none" dirty="0">
                <a:solidFill>
                  <a:srgbClr val="000000"/>
                </a:solidFill>
                <a:effectLst/>
                <a:latin typeface="Arial"/>
                <a:ea typeface="Arial"/>
                <a:cs typeface="Arial"/>
                <a:sym typeface="Arial"/>
                <a:hlinkClick r:id="rId4" tooltip="Villain"/>
              </a:rPr>
              <a:t>villain</a:t>
            </a:r>
            <a:r>
              <a:rPr lang="en-US" sz="1100" b="0" i="0" u="none" strike="noStrike" cap="none" dirty="0">
                <a:solidFill>
                  <a:srgbClr val="000000"/>
                </a:solidFill>
                <a:effectLst/>
                <a:latin typeface="Arial"/>
                <a:ea typeface="Arial"/>
                <a:cs typeface="Arial"/>
                <a:sym typeface="Arial"/>
              </a:rPr>
              <a:t> enters the story via this event, although not necessarily confronting the hero. They may be a lurking and manipulative presence, or might act against the hero's family in his absence.</a:t>
            </a:r>
          </a:p>
          <a:p>
            <a:r>
              <a:rPr lang="en-US" sz="1100" b="0" i="0" u="none" strike="noStrike" cap="none" dirty="0">
                <a:solidFill>
                  <a:srgbClr val="000000"/>
                </a:solidFill>
                <a:effectLst/>
                <a:latin typeface="Arial"/>
                <a:ea typeface="Arial"/>
                <a:cs typeface="Arial"/>
                <a:sym typeface="Arial"/>
              </a:rPr>
              <a:t>4.</a:t>
            </a:r>
            <a:r>
              <a:rPr lang="en-US" sz="1100" b="1" i="0" u="none" strike="noStrike" cap="none" dirty="0">
                <a:solidFill>
                  <a:srgbClr val="000000"/>
                </a:solidFill>
                <a:effectLst/>
                <a:latin typeface="Arial"/>
                <a:ea typeface="Arial"/>
                <a:cs typeface="Arial"/>
                <a:sym typeface="Arial"/>
              </a:rPr>
              <a:t>RECONNAISSANCE</a:t>
            </a:r>
            <a:r>
              <a:rPr lang="en-US" sz="1100" b="0" i="0" u="none" strike="noStrike" cap="none" dirty="0">
                <a:solidFill>
                  <a:srgbClr val="000000"/>
                </a:solidFill>
                <a:effectLst/>
                <a:latin typeface="Arial"/>
                <a:ea typeface="Arial"/>
                <a:cs typeface="Arial"/>
                <a:sym typeface="Arial"/>
              </a:rPr>
              <a:t>: The villain makes an effort to attain knowledge needed to fulfill their plot. Disguises are often invoked as the villain actively probes for information, perhaps for a valuable item or to abduct someone. They may speak with a family member who innocently divulges a crucial insight. The villain may also seek out the hero in their reconnaissance, perhaps to gauge their strengths in response to learning of their special nature.</a:t>
            </a:r>
          </a:p>
          <a:p>
            <a:r>
              <a:rPr lang="en-US" sz="1100" b="0" i="0" u="none" strike="noStrike" cap="none" dirty="0">
                <a:solidFill>
                  <a:srgbClr val="000000"/>
                </a:solidFill>
                <a:effectLst/>
                <a:latin typeface="Arial"/>
                <a:ea typeface="Arial"/>
                <a:cs typeface="Arial"/>
                <a:sym typeface="Arial"/>
              </a:rPr>
              <a:t>5.</a:t>
            </a:r>
            <a:r>
              <a:rPr lang="en-US" sz="1100" b="1" i="0" u="none" strike="noStrike" cap="none" dirty="0">
                <a:solidFill>
                  <a:srgbClr val="000000"/>
                </a:solidFill>
                <a:effectLst/>
                <a:latin typeface="Arial"/>
                <a:ea typeface="Arial"/>
                <a:cs typeface="Arial"/>
                <a:sym typeface="Arial"/>
              </a:rPr>
              <a:t>DELIVERY</a:t>
            </a:r>
            <a:r>
              <a:rPr lang="en-US" sz="1100" b="0" i="0" u="none" strike="noStrike" cap="none" dirty="0">
                <a:solidFill>
                  <a:srgbClr val="000000"/>
                </a:solidFill>
                <a:effectLst/>
                <a:latin typeface="Arial"/>
                <a:ea typeface="Arial"/>
                <a:cs typeface="Arial"/>
                <a:sym typeface="Arial"/>
              </a:rPr>
              <a:t>: The villain succeeds at recon and gains a lead on their intended victim. A map is often involved in some level of the event.</a:t>
            </a:r>
          </a:p>
          <a:p>
            <a:r>
              <a:rPr lang="en-US" sz="1100" b="0" i="0" u="none" strike="noStrike" cap="none" dirty="0">
                <a:solidFill>
                  <a:srgbClr val="000000"/>
                </a:solidFill>
                <a:effectLst/>
                <a:latin typeface="Arial"/>
                <a:ea typeface="Arial"/>
                <a:cs typeface="Arial"/>
                <a:sym typeface="Arial"/>
              </a:rPr>
              <a:t>6.</a:t>
            </a:r>
            <a:r>
              <a:rPr lang="en-US" sz="1100" b="1" i="0" u="none" strike="noStrike" cap="none" dirty="0">
                <a:solidFill>
                  <a:srgbClr val="000000"/>
                </a:solidFill>
                <a:effectLst/>
                <a:latin typeface="Arial"/>
                <a:ea typeface="Arial"/>
                <a:cs typeface="Arial"/>
                <a:sym typeface="Arial"/>
              </a:rPr>
              <a:t>TRICKERY</a:t>
            </a:r>
            <a:r>
              <a:rPr lang="en-US" sz="1100" b="0" i="0" u="none" strike="noStrike" cap="none" dirty="0">
                <a:solidFill>
                  <a:srgbClr val="000000"/>
                </a:solidFill>
                <a:effectLst/>
                <a:latin typeface="Arial"/>
                <a:ea typeface="Arial"/>
                <a:cs typeface="Arial"/>
                <a:sym typeface="Arial"/>
              </a:rPr>
              <a:t>: The villain attempts to deceive the victim to acquire something valuable. They press further, aiming to con the protagonists and earn their trust. Sometimes the villain make little or no deception and instead ransoms one valuable thing for another.</a:t>
            </a:r>
          </a:p>
          <a:p>
            <a:r>
              <a:rPr lang="en-US" sz="1100" b="0" i="0" u="none" strike="noStrike" cap="none" dirty="0">
                <a:solidFill>
                  <a:srgbClr val="000000"/>
                </a:solidFill>
                <a:effectLst/>
                <a:latin typeface="Arial"/>
                <a:ea typeface="Arial"/>
                <a:cs typeface="Arial"/>
                <a:sym typeface="Arial"/>
              </a:rPr>
              <a:t>7.</a:t>
            </a:r>
            <a:r>
              <a:rPr lang="en-US" sz="1100" b="1" i="0" u="none" strike="noStrike" cap="none" dirty="0">
                <a:solidFill>
                  <a:srgbClr val="000000"/>
                </a:solidFill>
                <a:effectLst/>
                <a:latin typeface="Arial"/>
                <a:ea typeface="Arial"/>
                <a:cs typeface="Arial"/>
                <a:sym typeface="Arial"/>
              </a:rPr>
              <a:t>COMPLICITY</a:t>
            </a:r>
            <a:r>
              <a:rPr lang="en-US" sz="1100" b="0" i="0" u="none" strike="noStrike" cap="none" dirty="0">
                <a:solidFill>
                  <a:srgbClr val="000000"/>
                </a:solidFill>
                <a:effectLst/>
                <a:latin typeface="Arial"/>
                <a:ea typeface="Arial"/>
                <a:cs typeface="Arial"/>
                <a:sym typeface="Arial"/>
              </a:rPr>
              <a:t>: The victim is fooled or forced to concede and unwittingly or unwillingly helps the villain, who is now free to access somewhere previously off-limits, like the privacy of the hero's home or a treasure vault, acting without restraint in their ploy.</a:t>
            </a:r>
          </a:p>
          <a:p>
            <a:r>
              <a:rPr lang="en-US" sz="1100" b="0" i="0" u="none" strike="noStrike" cap="none" dirty="0">
                <a:solidFill>
                  <a:srgbClr val="000000"/>
                </a:solidFill>
                <a:effectLst/>
                <a:latin typeface="Arial"/>
                <a:ea typeface="Arial"/>
                <a:cs typeface="Arial"/>
                <a:sym typeface="Arial"/>
              </a:rPr>
              <a:t>8.</a:t>
            </a:r>
            <a:r>
              <a:rPr lang="en-US" sz="1100" b="1" i="0" u="none" strike="noStrike" cap="none" dirty="0">
                <a:solidFill>
                  <a:srgbClr val="000000"/>
                </a:solidFill>
                <a:effectLst/>
                <a:latin typeface="Arial"/>
                <a:ea typeface="Arial"/>
                <a:cs typeface="Arial"/>
                <a:sym typeface="Arial"/>
              </a:rPr>
              <a:t>VILLAINY</a:t>
            </a:r>
            <a:r>
              <a:rPr lang="en-US" sz="1100" b="0" i="0" u="none" strike="noStrike" cap="none" dirty="0">
                <a:solidFill>
                  <a:srgbClr val="000000"/>
                </a:solidFill>
                <a:effectLst/>
                <a:latin typeface="Arial"/>
                <a:ea typeface="Arial"/>
                <a:cs typeface="Arial"/>
                <a:sym typeface="Arial"/>
              </a:rPr>
              <a:t> or </a:t>
            </a:r>
            <a:r>
              <a:rPr lang="en-US" sz="1100" b="1" i="0" u="none" strike="noStrike" cap="none" dirty="0">
                <a:solidFill>
                  <a:srgbClr val="000000"/>
                </a:solidFill>
                <a:effectLst/>
                <a:latin typeface="Arial"/>
                <a:ea typeface="Arial"/>
                <a:cs typeface="Arial"/>
                <a:sym typeface="Arial"/>
              </a:rPr>
              <a:t>LACKING</a:t>
            </a:r>
            <a:r>
              <a:rPr lang="en-US" sz="1100" b="0" i="0" u="none" strike="noStrike" cap="none" dirty="0">
                <a:solidFill>
                  <a:srgbClr val="000000"/>
                </a:solidFill>
                <a:effectLst/>
                <a:latin typeface="Arial"/>
                <a:ea typeface="Arial"/>
                <a:cs typeface="Arial"/>
                <a:sym typeface="Arial"/>
              </a:rPr>
              <a:t>: The villain harms a family member, including but not limited to abduction, theft, spoiling crops, plundering, banishment or expulsion of one or more protagonists, murder, threatening a forced marriage, inflicting nightly torments and so on. Simultaneously or alternatively, a protagonist finds they desire or require something lacking from the home environment (potion, artifact, etc.). The villain may still be indirectly involved, perhaps fooling the family member into believing they need such an item.</a:t>
            </a:r>
          </a:p>
          <a:p>
            <a:r>
              <a:rPr lang="en-US" sz="1100" b="0" i="0" u="none" strike="noStrike" cap="none" dirty="0">
                <a:solidFill>
                  <a:srgbClr val="000000"/>
                </a:solidFill>
                <a:effectLst/>
                <a:latin typeface="Arial"/>
                <a:ea typeface="Arial"/>
                <a:cs typeface="Arial"/>
                <a:sym typeface="Arial"/>
              </a:rPr>
              <a:t>9.</a:t>
            </a:r>
            <a:r>
              <a:rPr lang="en-US" sz="1100" b="1" i="0" u="none" strike="noStrike" cap="none" dirty="0">
                <a:solidFill>
                  <a:srgbClr val="000000"/>
                </a:solidFill>
                <a:effectLst/>
                <a:latin typeface="Arial"/>
                <a:ea typeface="Arial"/>
                <a:cs typeface="Arial"/>
                <a:sym typeface="Arial"/>
              </a:rPr>
              <a:t>MEDIATION</a:t>
            </a:r>
            <a:r>
              <a:rPr lang="en-US" sz="1100" b="0" i="0" u="none" strike="noStrike" cap="none" dirty="0">
                <a:solidFill>
                  <a:srgbClr val="000000"/>
                </a:solidFill>
                <a:effectLst/>
                <a:latin typeface="Arial"/>
                <a:ea typeface="Arial"/>
                <a:cs typeface="Arial"/>
                <a:sym typeface="Arial"/>
              </a:rPr>
              <a:t>: One or more of the negative factors covered above comes to the attention of the Hero, who uncovers the deceit/perceives the lacking/learns of the villainous acts that have transpired.</a:t>
            </a:r>
          </a:p>
          <a:p>
            <a:r>
              <a:rPr lang="en-US" sz="1100" b="0" i="0" u="none" strike="noStrike" cap="none" dirty="0">
                <a:solidFill>
                  <a:srgbClr val="000000"/>
                </a:solidFill>
                <a:effectLst/>
                <a:latin typeface="Arial"/>
                <a:ea typeface="Arial"/>
                <a:cs typeface="Arial"/>
                <a:sym typeface="Arial"/>
              </a:rPr>
              <a:t>10.</a:t>
            </a:r>
            <a:r>
              <a:rPr lang="en-US" sz="1100" b="1" i="0" u="none" strike="noStrike" cap="none" dirty="0">
                <a:solidFill>
                  <a:srgbClr val="000000"/>
                </a:solidFill>
                <a:effectLst/>
                <a:latin typeface="Arial"/>
                <a:ea typeface="Arial"/>
                <a:cs typeface="Arial"/>
                <a:sym typeface="Arial"/>
              </a:rPr>
              <a:t>BEGINNING COUNTERACTION</a:t>
            </a:r>
            <a:r>
              <a:rPr lang="en-US" sz="1100" b="0" i="0" u="none" strike="noStrike" cap="none" dirty="0">
                <a:solidFill>
                  <a:srgbClr val="000000"/>
                </a:solidFill>
                <a:effectLst/>
                <a:latin typeface="Arial"/>
                <a:ea typeface="Arial"/>
                <a:cs typeface="Arial"/>
                <a:sym typeface="Arial"/>
              </a:rPr>
              <a:t>: The hero considers ways to resolve the issues, by seeking a needed magical item, rescuing those who are captured or otherwise thwarting the villain. This is a defining moment for the hero, one that shapes their further actions and marks the point when they begin to fit their noble mantle.</a:t>
            </a:r>
          </a:p>
          <a:p>
            <a:r>
              <a:rPr lang="en-US" sz="1100" b="0" i="0" u="none" strike="noStrike" cap="none" dirty="0">
                <a:solidFill>
                  <a:srgbClr val="000000"/>
                </a:solidFill>
                <a:effectLst/>
                <a:latin typeface="Arial"/>
                <a:ea typeface="Arial"/>
                <a:cs typeface="Arial"/>
                <a:sym typeface="Arial"/>
              </a:rPr>
              <a:t>11.</a:t>
            </a:r>
            <a:r>
              <a:rPr lang="en-US" sz="1100" b="1" i="0" u="none" strike="noStrike" cap="none" dirty="0">
                <a:solidFill>
                  <a:srgbClr val="000000"/>
                </a:solidFill>
                <a:effectLst/>
                <a:latin typeface="Arial"/>
                <a:ea typeface="Arial"/>
                <a:cs typeface="Arial"/>
                <a:sym typeface="Arial"/>
              </a:rPr>
              <a:t>DEPARTURE</a:t>
            </a:r>
            <a:r>
              <a:rPr lang="en-US" sz="1100" b="0" i="0" u="none" strike="noStrike" cap="none" dirty="0">
                <a:solidFill>
                  <a:srgbClr val="000000"/>
                </a:solidFill>
                <a:effectLst/>
                <a:latin typeface="Arial"/>
                <a:ea typeface="Arial"/>
                <a:cs typeface="Arial"/>
                <a:sym typeface="Arial"/>
              </a:rPr>
              <a:t>: The hero leaves the home environment, this time with a sense of purpose. Here begins their adventure.</a:t>
            </a:r>
          </a:p>
          <a:p>
            <a:r>
              <a:rPr lang="en-US" sz="1100" b="0" i="0" u="none" strike="noStrike" cap="none" dirty="0">
                <a:solidFill>
                  <a:srgbClr val="000000"/>
                </a:solidFill>
                <a:effectLst/>
                <a:latin typeface="Arial"/>
                <a:ea typeface="Arial"/>
                <a:cs typeface="Arial"/>
                <a:sym typeface="Arial"/>
              </a:rPr>
              <a:t>12.</a:t>
            </a:r>
            <a:r>
              <a:rPr lang="en-US" sz="1100" b="1" i="0" u="none" strike="noStrike" cap="none" dirty="0">
                <a:solidFill>
                  <a:srgbClr val="000000"/>
                </a:solidFill>
                <a:effectLst/>
                <a:latin typeface="Arial"/>
                <a:ea typeface="Arial"/>
                <a:cs typeface="Arial"/>
                <a:sym typeface="Arial"/>
              </a:rPr>
              <a:t>FIRST FUNCTION OF THE DONOR</a:t>
            </a:r>
            <a:r>
              <a:rPr lang="en-US" sz="1100" b="0" i="0" u="none" strike="noStrike" cap="none" dirty="0">
                <a:solidFill>
                  <a:srgbClr val="000000"/>
                </a:solidFill>
                <a:effectLst/>
                <a:latin typeface="Arial"/>
                <a:ea typeface="Arial"/>
                <a:cs typeface="Arial"/>
                <a:sym typeface="Arial"/>
              </a:rPr>
              <a:t>: The hero encounters a magical agent or helper (</a:t>
            </a:r>
            <a:r>
              <a:rPr lang="en-US" sz="1100" b="0" i="0" u="none" strike="noStrike" cap="none" dirty="0">
                <a:solidFill>
                  <a:srgbClr val="000000"/>
                </a:solidFill>
                <a:effectLst/>
                <a:latin typeface="Arial"/>
                <a:ea typeface="Arial"/>
                <a:cs typeface="Arial"/>
                <a:sym typeface="Arial"/>
                <a:hlinkClick r:id="rId5" tooltip="Donor (fairy tale)"/>
              </a:rPr>
              <a:t>donor</a:t>
            </a:r>
            <a:r>
              <a:rPr lang="en-US" sz="1100" b="0" i="0" u="none" strike="noStrike" cap="none" dirty="0">
                <a:solidFill>
                  <a:srgbClr val="000000"/>
                </a:solidFill>
                <a:effectLst/>
                <a:latin typeface="Arial"/>
                <a:ea typeface="Arial"/>
                <a:cs typeface="Arial"/>
                <a:sym typeface="Arial"/>
              </a:rPr>
              <a:t>) on their path, and is tested in some manner through interrogation, combat, puzzles or more.</a:t>
            </a:r>
          </a:p>
          <a:p>
            <a:r>
              <a:rPr lang="en-US" sz="1100" b="0" i="0" u="none" strike="noStrike" cap="none" dirty="0">
                <a:solidFill>
                  <a:srgbClr val="000000"/>
                </a:solidFill>
                <a:effectLst/>
                <a:latin typeface="Arial"/>
                <a:ea typeface="Arial"/>
                <a:cs typeface="Arial"/>
                <a:sym typeface="Arial"/>
              </a:rPr>
              <a:t>13.</a:t>
            </a:r>
            <a:r>
              <a:rPr lang="en-US" sz="1100" b="1" i="0" u="none" strike="noStrike" cap="none" dirty="0">
                <a:solidFill>
                  <a:srgbClr val="000000"/>
                </a:solidFill>
                <a:effectLst/>
                <a:latin typeface="Arial"/>
                <a:ea typeface="Arial"/>
                <a:cs typeface="Arial"/>
                <a:sym typeface="Arial"/>
              </a:rPr>
              <a:t>HERO'S REACTION</a:t>
            </a:r>
            <a:r>
              <a:rPr lang="en-US" sz="1100" b="0" i="0" u="none" strike="noStrike" cap="none" dirty="0">
                <a:solidFill>
                  <a:srgbClr val="000000"/>
                </a:solidFill>
                <a:effectLst/>
                <a:latin typeface="Arial"/>
                <a:ea typeface="Arial"/>
                <a:cs typeface="Arial"/>
                <a:sym typeface="Arial"/>
              </a:rPr>
              <a:t>: The hero responds to the actions of their future donor; perhaps withstanding the </a:t>
            </a:r>
            <a:r>
              <a:rPr lang="en-US" sz="1100" b="0" i="0" u="none" strike="noStrike" cap="none" dirty="0" err="1">
                <a:solidFill>
                  <a:srgbClr val="000000"/>
                </a:solidFill>
                <a:effectLst/>
                <a:latin typeface="Arial"/>
                <a:ea typeface="Arial"/>
                <a:cs typeface="Arial"/>
                <a:sym typeface="Arial"/>
              </a:rPr>
              <a:t>rigours</a:t>
            </a:r>
            <a:r>
              <a:rPr lang="en-US" sz="1100" b="0" i="0" u="none" strike="noStrike" cap="none" dirty="0">
                <a:solidFill>
                  <a:srgbClr val="000000"/>
                </a:solidFill>
                <a:effectLst/>
                <a:latin typeface="Arial"/>
                <a:ea typeface="Arial"/>
                <a:cs typeface="Arial"/>
                <a:sym typeface="Arial"/>
              </a:rPr>
              <a:t> of a test and/or failing in some manner, freeing a captive, reconciles disputing parties or otherwise performing good services. This may also be the first time the hero comes to understand the villain's skills and powers, and uses them for good.</a:t>
            </a:r>
          </a:p>
          <a:p>
            <a:r>
              <a:rPr lang="en-US" sz="1100" b="0" i="0" u="none" strike="noStrike" cap="none" dirty="0">
                <a:solidFill>
                  <a:srgbClr val="000000"/>
                </a:solidFill>
                <a:effectLst/>
                <a:latin typeface="Arial"/>
                <a:ea typeface="Arial"/>
                <a:cs typeface="Arial"/>
                <a:sym typeface="Arial"/>
              </a:rPr>
              <a:t>14.</a:t>
            </a:r>
            <a:r>
              <a:rPr lang="en-US" sz="1100" b="1" i="0" u="none" strike="noStrike" cap="none" dirty="0">
                <a:solidFill>
                  <a:srgbClr val="000000"/>
                </a:solidFill>
                <a:effectLst/>
                <a:latin typeface="Arial"/>
                <a:ea typeface="Arial"/>
                <a:cs typeface="Arial"/>
                <a:sym typeface="Arial"/>
              </a:rPr>
              <a:t>RECEIPT OF A MAGICAL AGENT</a:t>
            </a:r>
            <a:r>
              <a:rPr lang="en-US" sz="1100" b="0" i="0" u="none" strike="noStrike" cap="none" dirty="0">
                <a:solidFill>
                  <a:srgbClr val="000000"/>
                </a:solidFill>
                <a:effectLst/>
                <a:latin typeface="Arial"/>
                <a:ea typeface="Arial"/>
                <a:cs typeface="Arial"/>
                <a:sym typeface="Arial"/>
              </a:rPr>
              <a:t>: The hero acquires use of a magical agent as a consequence of their good actions. This may be a directly acquired item, something located after navigating a tough environment, a good purchased or bartered with a hard-earned resource or fashioned from parts and ingredients prepared by the hero, spontaneously summoned from another world, a magical food that is consumed, or even the earned loyalty and aid of another.</a:t>
            </a:r>
          </a:p>
          <a:p>
            <a:r>
              <a:rPr lang="en-US" sz="1100" b="0" i="0" u="none" strike="noStrike" cap="none" dirty="0">
                <a:solidFill>
                  <a:srgbClr val="000000"/>
                </a:solidFill>
                <a:effectLst/>
                <a:latin typeface="Arial"/>
                <a:ea typeface="Arial"/>
                <a:cs typeface="Arial"/>
                <a:sym typeface="Arial"/>
              </a:rPr>
              <a:t>15.</a:t>
            </a:r>
            <a:r>
              <a:rPr lang="en-US" sz="1100" b="1" i="0" u="none" strike="noStrike" cap="none" dirty="0">
                <a:solidFill>
                  <a:srgbClr val="000000"/>
                </a:solidFill>
                <a:effectLst/>
                <a:latin typeface="Arial"/>
                <a:ea typeface="Arial"/>
                <a:cs typeface="Arial"/>
                <a:sym typeface="Arial"/>
              </a:rPr>
              <a:t>GUIDANCE</a:t>
            </a:r>
            <a:r>
              <a:rPr lang="en-US" sz="1100" b="0" i="0" u="none" strike="noStrike" cap="none" dirty="0">
                <a:solidFill>
                  <a:srgbClr val="000000"/>
                </a:solidFill>
                <a:effectLst/>
                <a:latin typeface="Arial"/>
                <a:ea typeface="Arial"/>
                <a:cs typeface="Arial"/>
                <a:sym typeface="Arial"/>
              </a:rPr>
              <a:t>: The hero is transferred, delivered or somehow led to a vital location, perhaps related to one of the above functions such as the home of the donor or the location of the magical agent or its parts, or to the villain.</a:t>
            </a:r>
          </a:p>
          <a:p>
            <a:r>
              <a:rPr lang="en-US" sz="1100" b="0" i="0" u="none" strike="noStrike" cap="none" dirty="0">
                <a:solidFill>
                  <a:srgbClr val="000000"/>
                </a:solidFill>
                <a:effectLst/>
                <a:latin typeface="Arial"/>
                <a:ea typeface="Arial"/>
                <a:cs typeface="Arial"/>
                <a:sym typeface="Arial"/>
              </a:rPr>
              <a:t>16.</a:t>
            </a:r>
            <a:r>
              <a:rPr lang="en-US" sz="1100" b="1" i="0" u="none" strike="noStrike" cap="none" dirty="0">
                <a:solidFill>
                  <a:srgbClr val="000000"/>
                </a:solidFill>
                <a:effectLst/>
                <a:latin typeface="Arial"/>
                <a:ea typeface="Arial"/>
                <a:cs typeface="Arial"/>
                <a:sym typeface="Arial"/>
              </a:rPr>
              <a:t>STRUGGLE</a:t>
            </a:r>
            <a:r>
              <a:rPr lang="en-US" sz="1100" b="0" i="0" u="none" strike="noStrike" cap="none" dirty="0">
                <a:solidFill>
                  <a:srgbClr val="000000"/>
                </a:solidFill>
                <a:effectLst/>
                <a:latin typeface="Arial"/>
                <a:ea typeface="Arial"/>
                <a:cs typeface="Arial"/>
                <a:sym typeface="Arial"/>
              </a:rPr>
              <a:t>: The hero and villain meet and engage in conflict directly, either in battle or some nature of contest.</a:t>
            </a:r>
          </a:p>
          <a:p>
            <a:r>
              <a:rPr lang="en-US" sz="1100" b="0" i="0" u="none" strike="noStrike" cap="none" dirty="0">
                <a:solidFill>
                  <a:srgbClr val="000000"/>
                </a:solidFill>
                <a:effectLst/>
                <a:latin typeface="Arial"/>
                <a:ea typeface="Arial"/>
                <a:cs typeface="Arial"/>
                <a:sym typeface="Arial"/>
              </a:rPr>
              <a:t>17.</a:t>
            </a:r>
            <a:r>
              <a:rPr lang="en-US" sz="1100" b="1" i="0" u="none" strike="noStrike" cap="none" dirty="0">
                <a:solidFill>
                  <a:srgbClr val="000000"/>
                </a:solidFill>
                <a:effectLst/>
                <a:latin typeface="Arial"/>
                <a:ea typeface="Arial"/>
                <a:cs typeface="Arial"/>
                <a:sym typeface="Arial"/>
              </a:rPr>
              <a:t>BRANDING</a:t>
            </a:r>
            <a:r>
              <a:rPr lang="en-US" sz="1100" b="0" i="0" u="none" strike="noStrike" cap="none" dirty="0">
                <a:solidFill>
                  <a:srgbClr val="000000"/>
                </a:solidFill>
                <a:effectLst/>
                <a:latin typeface="Arial"/>
                <a:ea typeface="Arial"/>
                <a:cs typeface="Arial"/>
                <a:sym typeface="Arial"/>
              </a:rPr>
              <a:t>: The hero is marked in some manner, perhaps receiving a distinctive scar or granted a cosmetic item like a ring or scarf.</a:t>
            </a:r>
          </a:p>
          <a:p>
            <a:r>
              <a:rPr lang="en-US" sz="1100" b="0" i="0" u="none" strike="noStrike" cap="none" dirty="0">
                <a:solidFill>
                  <a:srgbClr val="000000"/>
                </a:solidFill>
                <a:effectLst/>
                <a:latin typeface="Arial"/>
                <a:ea typeface="Arial"/>
                <a:cs typeface="Arial"/>
                <a:sym typeface="Arial"/>
              </a:rPr>
              <a:t>18.</a:t>
            </a:r>
            <a:r>
              <a:rPr lang="en-US" sz="1100" b="1" i="0" u="none" strike="noStrike" cap="none" dirty="0">
                <a:solidFill>
                  <a:srgbClr val="000000"/>
                </a:solidFill>
                <a:effectLst/>
                <a:latin typeface="Arial"/>
                <a:ea typeface="Arial"/>
                <a:cs typeface="Arial"/>
                <a:sym typeface="Arial"/>
              </a:rPr>
              <a:t>VICTORY</a:t>
            </a:r>
            <a:r>
              <a:rPr lang="en-US" sz="1100" b="0" i="0" u="none" strike="noStrike" cap="none" dirty="0">
                <a:solidFill>
                  <a:srgbClr val="000000"/>
                </a:solidFill>
                <a:effectLst/>
                <a:latin typeface="Arial"/>
                <a:ea typeface="Arial"/>
                <a:cs typeface="Arial"/>
                <a:sym typeface="Arial"/>
              </a:rPr>
              <a:t>: The villain is defeated by the hero – killed in combat, outperformed in a contest, struck when vulnerable, banished, and so on.</a:t>
            </a:r>
          </a:p>
          <a:p>
            <a:r>
              <a:rPr lang="en-US" sz="1100" b="0" i="0" u="none" strike="noStrike" cap="none" dirty="0">
                <a:solidFill>
                  <a:srgbClr val="000000"/>
                </a:solidFill>
                <a:effectLst/>
                <a:latin typeface="Arial"/>
                <a:ea typeface="Arial"/>
                <a:cs typeface="Arial"/>
                <a:sym typeface="Arial"/>
              </a:rPr>
              <a:t>19.</a:t>
            </a:r>
            <a:r>
              <a:rPr lang="en-US" sz="1100" b="1" i="0" u="none" strike="noStrike" cap="none" dirty="0">
                <a:solidFill>
                  <a:srgbClr val="000000"/>
                </a:solidFill>
                <a:effectLst/>
                <a:latin typeface="Arial"/>
                <a:ea typeface="Arial"/>
                <a:cs typeface="Arial"/>
                <a:sym typeface="Arial"/>
              </a:rPr>
              <a:t>LIQUIDATION</a:t>
            </a:r>
            <a:r>
              <a:rPr lang="en-US" sz="1100" b="0" i="0" u="none" strike="noStrike" cap="none" dirty="0">
                <a:solidFill>
                  <a:srgbClr val="000000"/>
                </a:solidFill>
                <a:effectLst/>
                <a:latin typeface="Arial"/>
                <a:ea typeface="Arial"/>
                <a:cs typeface="Arial"/>
                <a:sym typeface="Arial"/>
              </a:rPr>
              <a:t>: The earlier misfortunes or issues of the story are resolved; object of search are distributed, spells broken, captives freed.</a:t>
            </a:r>
          </a:p>
          <a:p>
            <a:r>
              <a:rPr lang="en-US" sz="1100" b="0" i="0" u="none" strike="noStrike" cap="none" dirty="0">
                <a:solidFill>
                  <a:srgbClr val="000000"/>
                </a:solidFill>
                <a:effectLst/>
                <a:latin typeface="Arial"/>
                <a:ea typeface="Arial"/>
                <a:cs typeface="Arial"/>
                <a:sym typeface="Arial"/>
              </a:rPr>
              <a:t>20.</a:t>
            </a:r>
            <a:r>
              <a:rPr lang="en-US" sz="1100" b="1" i="0" u="none" strike="noStrike" cap="none" dirty="0">
                <a:solidFill>
                  <a:srgbClr val="000000"/>
                </a:solidFill>
                <a:effectLst/>
                <a:latin typeface="Arial"/>
                <a:ea typeface="Arial"/>
                <a:cs typeface="Arial"/>
                <a:sym typeface="Arial"/>
              </a:rPr>
              <a:t>RETURN</a:t>
            </a:r>
            <a:r>
              <a:rPr lang="en-US" sz="1100" b="0" i="0" u="none" strike="noStrike" cap="none" dirty="0">
                <a:solidFill>
                  <a:srgbClr val="000000"/>
                </a:solidFill>
                <a:effectLst/>
                <a:latin typeface="Arial"/>
                <a:ea typeface="Arial"/>
                <a:cs typeface="Arial"/>
                <a:sym typeface="Arial"/>
              </a:rPr>
              <a:t>: The hero travels back to their home.</a:t>
            </a:r>
          </a:p>
          <a:p>
            <a:r>
              <a:rPr lang="en-US" sz="1100" b="0" i="0" u="none" strike="noStrike" cap="none" dirty="0">
                <a:solidFill>
                  <a:srgbClr val="000000"/>
                </a:solidFill>
                <a:effectLst/>
                <a:latin typeface="Arial"/>
                <a:ea typeface="Arial"/>
                <a:cs typeface="Arial"/>
                <a:sym typeface="Arial"/>
              </a:rPr>
              <a:t>21.</a:t>
            </a:r>
            <a:r>
              <a:rPr lang="en-US" sz="1100" b="1" i="0" u="none" strike="noStrike" cap="none" dirty="0">
                <a:solidFill>
                  <a:srgbClr val="000000"/>
                </a:solidFill>
                <a:effectLst/>
                <a:latin typeface="Arial"/>
                <a:ea typeface="Arial"/>
                <a:cs typeface="Arial"/>
                <a:sym typeface="Arial"/>
              </a:rPr>
              <a:t>PURSUIT</a:t>
            </a:r>
            <a:r>
              <a:rPr lang="en-US" sz="1100" b="0" i="0" u="none" strike="noStrike" cap="none" dirty="0">
                <a:solidFill>
                  <a:srgbClr val="000000"/>
                </a:solidFill>
                <a:effectLst/>
                <a:latin typeface="Arial"/>
                <a:ea typeface="Arial"/>
                <a:cs typeface="Arial"/>
                <a:sym typeface="Arial"/>
              </a:rPr>
              <a:t>: The hero is pursued by some threatening adversary, who perhaps seek to capture or eat them.</a:t>
            </a:r>
          </a:p>
          <a:p>
            <a:r>
              <a:rPr lang="en-US" sz="1100" b="0" i="0" u="none" strike="noStrike" cap="none" dirty="0">
                <a:solidFill>
                  <a:srgbClr val="000000"/>
                </a:solidFill>
                <a:effectLst/>
                <a:latin typeface="Arial"/>
                <a:ea typeface="Arial"/>
                <a:cs typeface="Arial"/>
                <a:sym typeface="Arial"/>
              </a:rPr>
              <a:t>22.</a:t>
            </a:r>
            <a:r>
              <a:rPr lang="en-US" sz="1100" b="1" i="0" u="none" strike="noStrike" cap="none" dirty="0">
                <a:solidFill>
                  <a:srgbClr val="000000"/>
                </a:solidFill>
                <a:effectLst/>
                <a:latin typeface="Arial"/>
                <a:ea typeface="Arial"/>
                <a:cs typeface="Arial"/>
                <a:sym typeface="Arial"/>
              </a:rPr>
              <a:t>RESCUE</a:t>
            </a:r>
            <a:r>
              <a:rPr lang="en-US" sz="1100" b="0" i="0" u="none" strike="noStrike" cap="none" dirty="0">
                <a:solidFill>
                  <a:srgbClr val="000000"/>
                </a:solidFill>
                <a:effectLst/>
                <a:latin typeface="Arial"/>
                <a:ea typeface="Arial"/>
                <a:cs typeface="Arial"/>
                <a:sym typeface="Arial"/>
              </a:rPr>
              <a:t>: The hero is saved from a chase. Something may act as an obstacle to delay the pursuer, or the hero may find or be shown a way to hide, up to and including transformation </a:t>
            </a:r>
            <a:r>
              <a:rPr lang="en-US" sz="1100" b="0" i="0" u="none" strike="noStrike" cap="none" dirty="0" err="1">
                <a:solidFill>
                  <a:srgbClr val="000000"/>
                </a:solidFill>
                <a:effectLst/>
                <a:latin typeface="Arial"/>
                <a:ea typeface="Arial"/>
                <a:cs typeface="Arial"/>
                <a:sym typeface="Arial"/>
              </a:rPr>
              <a:t>unrecognisably</a:t>
            </a:r>
            <a:r>
              <a:rPr lang="en-US" sz="1100" b="0" i="0" u="none" strike="noStrike" cap="none" dirty="0">
                <a:solidFill>
                  <a:srgbClr val="000000"/>
                </a:solidFill>
                <a:effectLst/>
                <a:latin typeface="Arial"/>
                <a:ea typeface="Arial"/>
                <a:cs typeface="Arial"/>
                <a:sym typeface="Arial"/>
              </a:rPr>
              <a:t>. The hero's life may be saved by another.</a:t>
            </a:r>
          </a:p>
          <a:p>
            <a:r>
              <a:rPr lang="en-US" sz="1100" b="0" i="0" u="none" strike="noStrike" cap="none" dirty="0">
                <a:solidFill>
                  <a:srgbClr val="000000"/>
                </a:solidFill>
                <a:effectLst/>
                <a:latin typeface="Arial"/>
                <a:ea typeface="Arial"/>
                <a:cs typeface="Arial"/>
                <a:sym typeface="Arial"/>
              </a:rPr>
              <a:t>23.</a:t>
            </a:r>
            <a:r>
              <a:rPr lang="en-US" sz="1100" b="1" i="0" u="none" strike="noStrike" cap="none" dirty="0">
                <a:solidFill>
                  <a:srgbClr val="000000"/>
                </a:solidFill>
                <a:effectLst/>
                <a:latin typeface="Arial"/>
                <a:ea typeface="Arial"/>
                <a:cs typeface="Arial"/>
                <a:sym typeface="Arial"/>
              </a:rPr>
              <a:t>UNRECOGNIZED ARRIVAL</a:t>
            </a:r>
            <a:r>
              <a:rPr lang="en-US" sz="1100" b="0" i="0" u="none" strike="noStrike" cap="none" dirty="0">
                <a:solidFill>
                  <a:srgbClr val="000000"/>
                </a:solidFill>
                <a:effectLst/>
                <a:latin typeface="Arial"/>
                <a:ea typeface="Arial"/>
                <a:cs typeface="Arial"/>
                <a:sym typeface="Arial"/>
              </a:rPr>
              <a:t>: The hero arrives, whether in a location along their journey or in their destination, and is </a:t>
            </a:r>
            <a:r>
              <a:rPr lang="en-US" sz="1100" b="0" i="0" u="none" strike="noStrike" cap="none" dirty="0" err="1">
                <a:solidFill>
                  <a:srgbClr val="000000"/>
                </a:solidFill>
                <a:effectLst/>
                <a:latin typeface="Arial"/>
                <a:ea typeface="Arial"/>
                <a:cs typeface="Arial"/>
                <a:sym typeface="Arial"/>
              </a:rPr>
              <a:t>unrecognised</a:t>
            </a:r>
            <a:r>
              <a:rPr lang="en-US" sz="1100" b="0" i="0" u="none" strike="noStrike" cap="none" dirty="0">
                <a:solidFill>
                  <a:srgbClr val="000000"/>
                </a:solidFill>
                <a:effectLst/>
                <a:latin typeface="Arial"/>
                <a:ea typeface="Arial"/>
                <a:cs typeface="Arial"/>
                <a:sym typeface="Arial"/>
              </a:rPr>
              <a:t> or unacknowledged.</a:t>
            </a:r>
          </a:p>
          <a:p>
            <a:r>
              <a:rPr lang="en-US" sz="1100" b="0" i="0" u="none" strike="noStrike" cap="none" dirty="0">
                <a:solidFill>
                  <a:srgbClr val="000000"/>
                </a:solidFill>
                <a:effectLst/>
                <a:latin typeface="Arial"/>
                <a:ea typeface="Arial"/>
                <a:cs typeface="Arial"/>
                <a:sym typeface="Arial"/>
              </a:rPr>
              <a:t>24.</a:t>
            </a:r>
            <a:r>
              <a:rPr lang="en-US" sz="1100" b="1" i="0" u="none" strike="noStrike" cap="none" dirty="0">
                <a:solidFill>
                  <a:srgbClr val="000000"/>
                </a:solidFill>
                <a:effectLst/>
                <a:latin typeface="Arial"/>
                <a:ea typeface="Arial"/>
                <a:cs typeface="Arial"/>
                <a:sym typeface="Arial"/>
              </a:rPr>
              <a:t>UNFOUNDED CLAIMS</a:t>
            </a:r>
            <a:r>
              <a:rPr lang="en-US" sz="1100" b="0" i="0" u="none" strike="noStrike" cap="none" dirty="0">
                <a:solidFill>
                  <a:srgbClr val="000000"/>
                </a:solidFill>
                <a:effectLst/>
                <a:latin typeface="Arial"/>
                <a:ea typeface="Arial"/>
                <a:cs typeface="Arial"/>
                <a:sym typeface="Arial"/>
              </a:rPr>
              <a:t>: A </a:t>
            </a:r>
            <a:r>
              <a:rPr lang="en-US" sz="1100" b="0" i="0" u="none" strike="noStrike" cap="none" dirty="0">
                <a:solidFill>
                  <a:srgbClr val="000000"/>
                </a:solidFill>
                <a:effectLst/>
                <a:latin typeface="Arial"/>
                <a:ea typeface="Arial"/>
                <a:cs typeface="Arial"/>
                <a:sym typeface="Arial"/>
                <a:hlinkClick r:id="rId6" tooltip="False hero"/>
              </a:rPr>
              <a:t>false hero</a:t>
            </a:r>
            <a:r>
              <a:rPr lang="en-US" sz="1100" b="0" i="0" u="none" strike="noStrike" cap="none" dirty="0">
                <a:solidFill>
                  <a:srgbClr val="000000"/>
                </a:solidFill>
                <a:effectLst/>
                <a:latin typeface="Arial"/>
                <a:ea typeface="Arial"/>
                <a:cs typeface="Arial"/>
                <a:sym typeface="Arial"/>
              </a:rPr>
              <a:t> presents unfounded claims or performs some other form of deceit. This may be the villain, one of the villain's underlings or an unrelated party. It may even be some form of future donor for the hero, once they've faced their actions.</a:t>
            </a:r>
          </a:p>
          <a:p>
            <a:r>
              <a:rPr lang="en-US" sz="1100" b="0" i="0" u="none" strike="noStrike" cap="none" dirty="0">
                <a:solidFill>
                  <a:srgbClr val="000000"/>
                </a:solidFill>
                <a:effectLst/>
                <a:latin typeface="Arial"/>
                <a:ea typeface="Arial"/>
                <a:cs typeface="Arial"/>
                <a:sym typeface="Arial"/>
              </a:rPr>
              <a:t>25.</a:t>
            </a:r>
            <a:r>
              <a:rPr lang="en-US" sz="1100" b="1" i="0" u="none" strike="noStrike" cap="none" dirty="0">
                <a:solidFill>
                  <a:srgbClr val="000000"/>
                </a:solidFill>
                <a:effectLst/>
                <a:latin typeface="Arial"/>
                <a:ea typeface="Arial"/>
                <a:cs typeface="Arial"/>
                <a:sym typeface="Arial"/>
              </a:rPr>
              <a:t>DIFFICULT TASK</a:t>
            </a:r>
            <a:r>
              <a:rPr lang="en-US" sz="1100" b="0" i="0" u="none" strike="noStrike" cap="none" dirty="0">
                <a:solidFill>
                  <a:srgbClr val="000000"/>
                </a:solidFill>
                <a:effectLst/>
                <a:latin typeface="Arial"/>
                <a:ea typeface="Arial"/>
                <a:cs typeface="Arial"/>
                <a:sym typeface="Arial"/>
              </a:rPr>
              <a:t>: A trial is proposed to the hero – riddles, test of strength or endurance, acrobatics and other ordeals.</a:t>
            </a:r>
          </a:p>
          <a:p>
            <a:r>
              <a:rPr lang="en-US" sz="1100" b="0" i="0" u="none" strike="noStrike" cap="none" dirty="0">
                <a:solidFill>
                  <a:srgbClr val="000000"/>
                </a:solidFill>
                <a:effectLst/>
                <a:latin typeface="Arial"/>
                <a:ea typeface="Arial"/>
                <a:cs typeface="Arial"/>
                <a:sym typeface="Arial"/>
              </a:rPr>
              <a:t>26.</a:t>
            </a:r>
            <a:r>
              <a:rPr lang="en-US" sz="1100" b="1" i="0" u="none" strike="noStrike" cap="none" dirty="0">
                <a:solidFill>
                  <a:srgbClr val="000000"/>
                </a:solidFill>
                <a:effectLst/>
                <a:latin typeface="Arial"/>
                <a:ea typeface="Arial"/>
                <a:cs typeface="Arial"/>
                <a:sym typeface="Arial"/>
              </a:rPr>
              <a:t>SOLUTION</a:t>
            </a:r>
            <a:r>
              <a:rPr lang="en-US" sz="1100" b="0" i="0" u="none" strike="noStrike" cap="none" dirty="0">
                <a:solidFill>
                  <a:srgbClr val="000000"/>
                </a:solidFill>
                <a:effectLst/>
                <a:latin typeface="Arial"/>
                <a:ea typeface="Arial"/>
                <a:cs typeface="Arial"/>
                <a:sym typeface="Arial"/>
              </a:rPr>
              <a:t>: The hero accomplishes a difficult task.</a:t>
            </a:r>
          </a:p>
          <a:p>
            <a:r>
              <a:rPr lang="en-US" sz="1100" b="0" i="0" u="none" strike="noStrike" cap="none" dirty="0">
                <a:solidFill>
                  <a:srgbClr val="000000"/>
                </a:solidFill>
                <a:effectLst/>
                <a:latin typeface="Arial"/>
                <a:ea typeface="Arial"/>
                <a:cs typeface="Arial"/>
                <a:sym typeface="Arial"/>
              </a:rPr>
              <a:t>27.</a:t>
            </a:r>
            <a:r>
              <a:rPr lang="en-US" sz="1100" b="1" i="0" u="none" strike="noStrike" cap="none" dirty="0">
                <a:solidFill>
                  <a:srgbClr val="000000"/>
                </a:solidFill>
                <a:effectLst/>
                <a:latin typeface="Arial"/>
                <a:ea typeface="Arial"/>
                <a:cs typeface="Arial"/>
                <a:sym typeface="Arial"/>
              </a:rPr>
              <a:t>RECOGNITION</a:t>
            </a:r>
            <a:r>
              <a:rPr lang="en-US" sz="1100" b="0" i="0" u="none" strike="noStrike" cap="none" dirty="0">
                <a:solidFill>
                  <a:srgbClr val="000000"/>
                </a:solidFill>
                <a:effectLst/>
                <a:latin typeface="Arial"/>
                <a:ea typeface="Arial"/>
                <a:cs typeface="Arial"/>
                <a:sym typeface="Arial"/>
              </a:rPr>
              <a:t>: The hero is given due recognition – usually by means of their prior branding.</a:t>
            </a:r>
          </a:p>
          <a:p>
            <a:r>
              <a:rPr lang="en-US" sz="1100" b="0" i="0" u="none" strike="noStrike" cap="none" dirty="0">
                <a:solidFill>
                  <a:srgbClr val="000000"/>
                </a:solidFill>
                <a:effectLst/>
                <a:latin typeface="Arial"/>
                <a:ea typeface="Arial"/>
                <a:cs typeface="Arial"/>
                <a:sym typeface="Arial"/>
              </a:rPr>
              <a:t>28.</a:t>
            </a:r>
            <a:r>
              <a:rPr lang="en-US" sz="1100" b="1" i="0" u="none" strike="noStrike" cap="none" dirty="0">
                <a:solidFill>
                  <a:srgbClr val="000000"/>
                </a:solidFill>
                <a:effectLst/>
                <a:latin typeface="Arial"/>
                <a:ea typeface="Arial"/>
                <a:cs typeface="Arial"/>
                <a:sym typeface="Arial"/>
              </a:rPr>
              <a:t>EXPOSURE</a:t>
            </a:r>
            <a:r>
              <a:rPr lang="en-US" sz="1100" b="0" i="0" u="none" strike="noStrike" cap="none" dirty="0">
                <a:solidFill>
                  <a:srgbClr val="000000"/>
                </a:solidFill>
                <a:effectLst/>
                <a:latin typeface="Arial"/>
                <a:ea typeface="Arial"/>
                <a:cs typeface="Arial"/>
                <a:sym typeface="Arial"/>
              </a:rPr>
              <a:t>: The false hero and/or villain is exposed to all and sundry.</a:t>
            </a:r>
          </a:p>
          <a:p>
            <a:r>
              <a:rPr lang="en-US" sz="1100" b="0" i="0" u="none" strike="noStrike" cap="none" dirty="0">
                <a:solidFill>
                  <a:srgbClr val="000000"/>
                </a:solidFill>
                <a:effectLst/>
                <a:latin typeface="Arial"/>
                <a:ea typeface="Arial"/>
                <a:cs typeface="Arial"/>
                <a:sym typeface="Arial"/>
              </a:rPr>
              <a:t>29.</a:t>
            </a:r>
            <a:r>
              <a:rPr lang="en-US" sz="1100" b="1" i="0" u="none" strike="noStrike" cap="none" dirty="0">
                <a:solidFill>
                  <a:srgbClr val="000000"/>
                </a:solidFill>
                <a:effectLst/>
                <a:latin typeface="Arial"/>
                <a:ea typeface="Arial"/>
                <a:cs typeface="Arial"/>
                <a:sym typeface="Arial"/>
              </a:rPr>
              <a:t>TRANSFIGURATION</a:t>
            </a:r>
            <a:r>
              <a:rPr lang="en-US" sz="1100" b="0" i="0" u="none" strike="noStrike" cap="none" dirty="0">
                <a:solidFill>
                  <a:srgbClr val="000000"/>
                </a:solidFill>
                <a:effectLst/>
                <a:latin typeface="Arial"/>
                <a:ea typeface="Arial"/>
                <a:cs typeface="Arial"/>
                <a:sym typeface="Arial"/>
              </a:rPr>
              <a:t>: The hero gains a new appearance. This may reflect aging and/or the benefits of </a:t>
            </a:r>
            <a:r>
              <a:rPr lang="en-US" sz="1100" b="0" i="0" u="none" strike="noStrike" cap="none" dirty="0" err="1">
                <a:solidFill>
                  <a:srgbClr val="000000"/>
                </a:solidFill>
                <a:effectLst/>
                <a:latin typeface="Arial"/>
                <a:ea typeface="Arial"/>
                <a:cs typeface="Arial"/>
                <a:sym typeface="Arial"/>
              </a:rPr>
              <a:t>labour</a:t>
            </a:r>
            <a:r>
              <a:rPr lang="en-US" sz="1100" b="0" i="0" u="none" strike="noStrike" cap="none" dirty="0">
                <a:solidFill>
                  <a:srgbClr val="000000"/>
                </a:solidFill>
                <a:effectLst/>
                <a:latin typeface="Arial"/>
                <a:ea typeface="Arial"/>
                <a:cs typeface="Arial"/>
                <a:sym typeface="Arial"/>
              </a:rPr>
              <a:t> and health, or it may constitute a magical remembering after a limb or digit was lost (as a part of the branding or from failing a trial). Regardless, it serves to improve their looks.</a:t>
            </a:r>
          </a:p>
          <a:p>
            <a:r>
              <a:rPr lang="en-US" sz="1100" b="0" i="0" u="none" strike="noStrike" cap="none" dirty="0">
                <a:solidFill>
                  <a:srgbClr val="000000"/>
                </a:solidFill>
                <a:effectLst/>
                <a:latin typeface="Arial"/>
                <a:ea typeface="Arial"/>
                <a:cs typeface="Arial"/>
                <a:sym typeface="Arial"/>
              </a:rPr>
              <a:t>30.</a:t>
            </a:r>
            <a:r>
              <a:rPr lang="en-US" sz="1100" b="1" i="0" u="none" strike="noStrike" cap="none" dirty="0">
                <a:solidFill>
                  <a:srgbClr val="000000"/>
                </a:solidFill>
                <a:effectLst/>
                <a:latin typeface="Arial"/>
                <a:ea typeface="Arial"/>
                <a:cs typeface="Arial"/>
                <a:sym typeface="Arial"/>
              </a:rPr>
              <a:t>PUNISHMENT</a:t>
            </a:r>
            <a:r>
              <a:rPr lang="en-US" sz="1100" b="0" i="0" u="none" strike="noStrike" cap="none" dirty="0">
                <a:solidFill>
                  <a:srgbClr val="000000"/>
                </a:solidFill>
                <a:effectLst/>
                <a:latin typeface="Arial"/>
                <a:ea typeface="Arial"/>
                <a:cs typeface="Arial"/>
                <a:sym typeface="Arial"/>
              </a:rPr>
              <a:t>: The villain suffers the consequences of their actions, perhaps at the hands of the hero, the avenged victims, or as a direct result of their own ploy.</a:t>
            </a:r>
          </a:p>
          <a:p>
            <a:r>
              <a:rPr lang="en-US" sz="1100" b="0" i="0" u="none" strike="noStrike" cap="none" dirty="0">
                <a:solidFill>
                  <a:srgbClr val="000000"/>
                </a:solidFill>
                <a:effectLst/>
                <a:latin typeface="Arial"/>
                <a:ea typeface="Arial"/>
                <a:cs typeface="Arial"/>
                <a:sym typeface="Arial"/>
              </a:rPr>
              <a:t>31.</a:t>
            </a:r>
            <a:r>
              <a:rPr lang="en-US" sz="1100" b="1" i="0" u="none" strike="noStrike" cap="none" dirty="0">
                <a:solidFill>
                  <a:srgbClr val="000000"/>
                </a:solidFill>
                <a:effectLst/>
                <a:latin typeface="Arial"/>
                <a:ea typeface="Arial"/>
                <a:cs typeface="Arial"/>
                <a:sym typeface="Arial"/>
              </a:rPr>
              <a:t>WEDDING</a:t>
            </a:r>
            <a:r>
              <a:rPr lang="en-US" sz="1100" b="0" i="0" u="none" strike="noStrike" cap="none" dirty="0">
                <a:solidFill>
                  <a:srgbClr val="000000"/>
                </a:solidFill>
                <a:effectLst/>
                <a:latin typeface="Arial"/>
                <a:ea typeface="Arial"/>
                <a:cs typeface="Arial"/>
                <a:sym typeface="Arial"/>
              </a:rPr>
              <a:t>: The hero marries and is rewarded or promoted by the family or community, typically ascending to a throne.</a:t>
            </a:r>
          </a:p>
          <a:p>
            <a:r>
              <a:rPr lang="en-US" sz="1100" b="0" i="0" u="none" strike="noStrike" cap="none" dirty="0">
                <a:solidFill>
                  <a:srgbClr val="000000"/>
                </a:solidFill>
                <a:effectLst/>
                <a:latin typeface="Arial"/>
                <a:ea typeface="Arial"/>
                <a:cs typeface="Arial"/>
                <a:sym typeface="Arial"/>
              </a:rPr>
              <a:t>Some of these functions may be </a:t>
            </a:r>
            <a:r>
              <a:rPr lang="en-US" sz="1100" b="0" i="1" u="none" strike="noStrike" cap="none" dirty="0">
                <a:solidFill>
                  <a:srgbClr val="000000"/>
                </a:solidFill>
                <a:effectLst/>
                <a:latin typeface="Arial"/>
                <a:ea typeface="Arial"/>
                <a:cs typeface="Arial"/>
                <a:sym typeface="Arial"/>
              </a:rPr>
              <a:t>inverted</a:t>
            </a:r>
            <a:r>
              <a:rPr lang="en-US" sz="1100" b="0" i="0" u="none" strike="noStrike" cap="none" dirty="0">
                <a:solidFill>
                  <a:srgbClr val="000000"/>
                </a:solidFill>
                <a:effectLst/>
                <a:latin typeface="Arial"/>
                <a:ea typeface="Arial"/>
                <a:cs typeface="Arial"/>
                <a:sym typeface="Arial"/>
              </a:rPr>
              <a:t>, such as the hero receives an artifact of power whilst still at home, thus fulfilling the donor function early. Typically such functions are negated twice, so that it must be repeated </a:t>
            </a:r>
            <a:r>
              <a:rPr lang="en-US" sz="1100" b="0" i="0" u="none" strike="noStrike" cap="none" dirty="0">
                <a:solidFill>
                  <a:srgbClr val="000000"/>
                </a:solidFill>
                <a:effectLst/>
                <a:latin typeface="Arial"/>
                <a:ea typeface="Arial"/>
                <a:cs typeface="Arial"/>
                <a:sym typeface="Arial"/>
                <a:hlinkClick r:id="rId7" tooltip="Rule of three (writing)"/>
              </a:rPr>
              <a:t>three</a:t>
            </a:r>
            <a:r>
              <a:rPr lang="en-US" sz="1100" b="0" i="0" u="none" strike="noStrike" cap="none" dirty="0">
                <a:solidFill>
                  <a:srgbClr val="000000"/>
                </a:solidFill>
                <a:effectLst/>
                <a:latin typeface="Arial"/>
                <a:ea typeface="Arial"/>
                <a:cs typeface="Arial"/>
                <a:sym typeface="Arial"/>
              </a:rPr>
              <a:t> times in Western cultures.</a:t>
            </a:r>
            <a:r>
              <a:rPr lang="en-US" sz="1100" b="0" i="0" u="none" strike="noStrike" cap="none" baseline="30000" dirty="0">
                <a:solidFill>
                  <a:srgbClr val="000000"/>
                </a:solidFill>
                <a:effectLst/>
                <a:latin typeface="Arial"/>
                <a:ea typeface="Arial"/>
                <a:cs typeface="Arial"/>
                <a:sym typeface="Arial"/>
                <a:hlinkClick r:id="rId8"/>
              </a:rPr>
              <a:t>[3]</a:t>
            </a:r>
            <a:endParaRPr lang="en-US" sz="1100" b="0" i="0" u="none" strike="noStrike" cap="none" dirty="0">
              <a:solidFill>
                <a:srgbClr val="000000"/>
              </a:solidFill>
              <a:effectLst/>
              <a:latin typeface="Arial"/>
              <a:ea typeface="Arial"/>
              <a:cs typeface="Arial"/>
              <a:sym typeface="Arial"/>
            </a:endParaRPr>
          </a:p>
          <a:p>
            <a:endParaRPr lang="en-US" dirty="0"/>
          </a:p>
        </p:txBody>
      </p:sp>
    </p:spTree>
    <p:extLst>
      <p:ext uri="{BB962C8B-B14F-4D97-AF65-F5344CB8AC3E}">
        <p14:creationId xmlns:p14="http://schemas.microsoft.com/office/powerpoint/2010/main" val="2462063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=Hhk4N9A0oCA </a:t>
            </a:r>
          </a:p>
        </p:txBody>
      </p:sp>
    </p:spTree>
    <p:extLst>
      <p:ext uri="{BB962C8B-B14F-4D97-AF65-F5344CB8AC3E}">
        <p14:creationId xmlns:p14="http://schemas.microsoft.com/office/powerpoint/2010/main" val="20857005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=Hhk4N9A0oCA </a:t>
            </a:r>
          </a:p>
        </p:txBody>
      </p:sp>
    </p:spTree>
    <p:extLst>
      <p:ext uri="{BB962C8B-B14F-4D97-AF65-F5344CB8AC3E}">
        <p14:creationId xmlns:p14="http://schemas.microsoft.com/office/powerpoint/2010/main" val="29182316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39405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1" i="0" u="none" strike="noStrike" cap="none" dirty="0">
                <a:solidFill>
                  <a:srgbClr val="000000"/>
                </a:solidFill>
                <a:effectLst/>
                <a:latin typeface="Arial"/>
                <a:ea typeface="Arial"/>
                <a:cs typeface="Arial"/>
                <a:sym typeface="Arial"/>
              </a:rPr>
              <a:t>Named-entity recognition</a:t>
            </a:r>
            <a:r>
              <a:rPr lang="en-US" sz="1100" b="0" i="0" u="none" strike="noStrike" cap="none" dirty="0">
                <a:solidFill>
                  <a:srgbClr val="000000"/>
                </a:solidFill>
                <a:effectLst/>
                <a:latin typeface="Arial"/>
                <a:ea typeface="Arial"/>
                <a:cs typeface="Arial"/>
                <a:sym typeface="Arial"/>
              </a:rPr>
              <a:t> (</a:t>
            </a:r>
            <a:r>
              <a:rPr lang="en-US" sz="1100" b="1" i="0" u="none" strike="noStrike" cap="none" dirty="0">
                <a:solidFill>
                  <a:srgbClr val="000000"/>
                </a:solidFill>
                <a:effectLst/>
                <a:latin typeface="Arial"/>
                <a:ea typeface="Arial"/>
                <a:cs typeface="Arial"/>
                <a:sym typeface="Arial"/>
              </a:rPr>
              <a:t>NER</a:t>
            </a:r>
            <a:r>
              <a:rPr lang="en-US" sz="1100" b="0" i="0" u="none" strike="noStrike" cap="none" dirty="0">
                <a:solidFill>
                  <a:srgbClr val="000000"/>
                </a:solidFill>
                <a:effectLst/>
                <a:latin typeface="Arial"/>
                <a:ea typeface="Arial"/>
                <a:cs typeface="Arial"/>
                <a:sym typeface="Arial"/>
              </a:rPr>
              <a:t>) (also known as </a:t>
            </a:r>
            <a:r>
              <a:rPr lang="en-US" sz="1100" b="1" i="0" u="none" strike="noStrike" cap="none" dirty="0">
                <a:solidFill>
                  <a:srgbClr val="000000"/>
                </a:solidFill>
                <a:effectLst/>
                <a:latin typeface="Arial"/>
                <a:ea typeface="Arial"/>
                <a:cs typeface="Arial"/>
                <a:sym typeface="Arial"/>
              </a:rPr>
              <a:t>entity identification</a:t>
            </a:r>
            <a:r>
              <a:rPr lang="en-US" sz="1100" b="0" i="0" u="none" strike="noStrike" cap="none" dirty="0">
                <a:solidFill>
                  <a:srgbClr val="000000"/>
                </a:solidFill>
                <a:effectLst/>
                <a:latin typeface="Arial"/>
                <a:ea typeface="Arial"/>
                <a:cs typeface="Arial"/>
                <a:sym typeface="Arial"/>
              </a:rPr>
              <a:t>, </a:t>
            </a:r>
            <a:r>
              <a:rPr lang="en-US" sz="1100" b="1" i="0" u="none" strike="noStrike" cap="none" dirty="0">
                <a:solidFill>
                  <a:srgbClr val="000000"/>
                </a:solidFill>
                <a:effectLst/>
                <a:latin typeface="Arial"/>
                <a:ea typeface="Arial"/>
                <a:cs typeface="Arial"/>
                <a:sym typeface="Arial"/>
              </a:rPr>
              <a:t>entity chunking</a:t>
            </a:r>
            <a:r>
              <a:rPr lang="en-US" sz="1100" b="0" i="0" u="none" strike="noStrike" cap="none" dirty="0">
                <a:solidFill>
                  <a:srgbClr val="000000"/>
                </a:solidFill>
                <a:effectLst/>
                <a:latin typeface="Arial"/>
                <a:ea typeface="Arial"/>
                <a:cs typeface="Arial"/>
                <a:sym typeface="Arial"/>
              </a:rPr>
              <a:t> and </a:t>
            </a:r>
            <a:r>
              <a:rPr lang="en-US" sz="1100" b="1" i="0" u="none" strike="noStrike" cap="none" dirty="0">
                <a:solidFill>
                  <a:srgbClr val="000000"/>
                </a:solidFill>
                <a:effectLst/>
                <a:latin typeface="Arial"/>
                <a:ea typeface="Arial"/>
                <a:cs typeface="Arial"/>
                <a:sym typeface="Arial"/>
              </a:rPr>
              <a:t>entity extraction</a:t>
            </a:r>
            <a:r>
              <a:rPr lang="en-US" sz="1100" b="0" i="0" u="none" strike="noStrike" cap="none" dirty="0">
                <a:solidFill>
                  <a:srgbClr val="000000"/>
                </a:solidFill>
                <a:effectLst/>
                <a:latin typeface="Arial"/>
                <a:ea typeface="Arial"/>
                <a:cs typeface="Arial"/>
                <a:sym typeface="Arial"/>
              </a:rPr>
              <a:t>) is a subtask of </a:t>
            </a:r>
            <a:r>
              <a:rPr lang="en-US" sz="1100" b="0" i="0" u="none" strike="noStrike" cap="none" dirty="0">
                <a:solidFill>
                  <a:srgbClr val="000000"/>
                </a:solidFill>
                <a:effectLst/>
                <a:latin typeface="Arial"/>
                <a:ea typeface="Arial"/>
                <a:cs typeface="Arial"/>
                <a:sym typeface="Arial"/>
                <a:hlinkClick r:id="rId3" tooltip="Information extraction"/>
              </a:rPr>
              <a:t>information extraction</a:t>
            </a:r>
            <a:r>
              <a:rPr lang="en-US" sz="1100" b="0" i="0" u="none" strike="noStrike" cap="none" dirty="0">
                <a:solidFill>
                  <a:srgbClr val="000000"/>
                </a:solidFill>
                <a:effectLst/>
                <a:latin typeface="Arial"/>
                <a:ea typeface="Arial"/>
                <a:cs typeface="Arial"/>
                <a:sym typeface="Arial"/>
              </a:rPr>
              <a:t> that seeks to locate and classify </a:t>
            </a:r>
            <a:r>
              <a:rPr lang="en-US" sz="1100" b="0" i="0" u="none" strike="noStrike" cap="none" dirty="0">
                <a:solidFill>
                  <a:srgbClr val="000000"/>
                </a:solidFill>
                <a:effectLst/>
                <a:latin typeface="Arial"/>
                <a:ea typeface="Arial"/>
                <a:cs typeface="Arial"/>
                <a:sym typeface="Arial"/>
                <a:hlinkClick r:id="rId4" tooltip="Named entity"/>
              </a:rPr>
              <a:t>named entity</a:t>
            </a:r>
            <a:r>
              <a:rPr lang="en-US" sz="1100" b="0" i="0" u="none" strike="noStrike" cap="none" dirty="0">
                <a:solidFill>
                  <a:srgbClr val="000000"/>
                </a:solidFill>
                <a:effectLst/>
                <a:latin typeface="Arial"/>
                <a:ea typeface="Arial"/>
                <a:cs typeface="Arial"/>
                <a:sym typeface="Arial"/>
              </a:rPr>
              <a:t> mentioned in </a:t>
            </a:r>
            <a:r>
              <a:rPr lang="en-US" sz="1100" b="0" i="0" u="none" strike="noStrike" cap="none" dirty="0">
                <a:solidFill>
                  <a:srgbClr val="000000"/>
                </a:solidFill>
                <a:effectLst/>
                <a:latin typeface="Arial"/>
                <a:ea typeface="Arial"/>
                <a:cs typeface="Arial"/>
                <a:sym typeface="Arial"/>
                <a:hlinkClick r:id="rId5" tooltip="Unstructured data"/>
              </a:rPr>
              <a:t>unstructured text</a:t>
            </a:r>
            <a:r>
              <a:rPr lang="en-US" sz="1100" b="0" i="0" u="none" strike="noStrike" cap="none" dirty="0">
                <a:solidFill>
                  <a:srgbClr val="000000"/>
                </a:solidFill>
                <a:effectLst/>
                <a:latin typeface="Arial"/>
                <a:ea typeface="Arial"/>
                <a:cs typeface="Arial"/>
                <a:sym typeface="Arial"/>
              </a:rPr>
              <a:t> into pre-defined categories such as person names, organizations, locations, </a:t>
            </a:r>
            <a:r>
              <a:rPr lang="en-US" sz="1100" b="0" i="0" u="none" strike="noStrike" cap="none" dirty="0">
                <a:solidFill>
                  <a:srgbClr val="000000"/>
                </a:solidFill>
                <a:effectLst/>
                <a:latin typeface="Arial"/>
                <a:ea typeface="Arial"/>
                <a:cs typeface="Arial"/>
                <a:sym typeface="Arial"/>
                <a:hlinkClick r:id="rId6" tooltip="Medical classification"/>
              </a:rPr>
              <a:t>medical codes</a:t>
            </a:r>
            <a:r>
              <a:rPr lang="en-US" sz="1100" b="0" i="0" u="none" strike="noStrike" cap="none" dirty="0">
                <a:solidFill>
                  <a:srgbClr val="000000"/>
                </a:solidFill>
                <a:effectLst/>
                <a:latin typeface="Arial"/>
                <a:ea typeface="Arial"/>
                <a:cs typeface="Arial"/>
                <a:sym typeface="Arial"/>
              </a:rPr>
              <a:t>, time expressions, quantities, monetary values, percentages, etc.</a:t>
            </a:r>
          </a:p>
          <a:p>
            <a:pPr marL="158750" indent="0">
              <a:buNone/>
            </a:pPr>
            <a:r>
              <a:rPr lang="en-US" sz="1100" b="0" i="0" u="none" strike="noStrike" cap="none" dirty="0">
                <a:solidFill>
                  <a:srgbClr val="000000"/>
                </a:solidFill>
                <a:effectLst/>
                <a:latin typeface="Arial"/>
                <a:ea typeface="Arial"/>
                <a:cs typeface="Arial"/>
                <a:sym typeface="Arial"/>
              </a:rPr>
              <a:t>Most research on NER systems has been structured as taking an unannotated block of text, such as this one:</a:t>
            </a:r>
          </a:p>
          <a:p>
            <a:pPr marL="158750" indent="0">
              <a:buNone/>
            </a:pPr>
            <a:r>
              <a:rPr lang="en-US" dirty="0">
                <a:effectLst/>
              </a:rPr>
              <a:t>Jim bought 300 shares of Acme Corp. in 2006.</a:t>
            </a:r>
          </a:p>
          <a:p>
            <a:pPr marL="158750" indent="0">
              <a:buNone/>
            </a:pPr>
            <a:r>
              <a:rPr lang="en-US" sz="1100" b="0" i="0" u="none" strike="noStrike" cap="none" dirty="0">
                <a:solidFill>
                  <a:srgbClr val="000000"/>
                </a:solidFill>
                <a:effectLst/>
                <a:latin typeface="Arial"/>
                <a:ea typeface="Arial"/>
                <a:cs typeface="Arial"/>
                <a:sym typeface="Arial"/>
              </a:rPr>
              <a:t>And producing an annotated block of text that highlights the names of entities:</a:t>
            </a:r>
          </a:p>
          <a:p>
            <a:pPr marL="158750" indent="0">
              <a:buNone/>
            </a:pPr>
            <a:r>
              <a:rPr lang="en-US" dirty="0">
                <a:effectLst/>
              </a:rPr>
              <a:t>[Jim]</a:t>
            </a:r>
            <a:r>
              <a:rPr lang="en-US" baseline="-25000" dirty="0">
                <a:effectLst/>
              </a:rPr>
              <a:t>Person</a:t>
            </a:r>
            <a:r>
              <a:rPr lang="en-US" dirty="0">
                <a:effectLst/>
              </a:rPr>
              <a:t> bought 300 shares of [Acme Corp.]</a:t>
            </a:r>
            <a:r>
              <a:rPr lang="en-US" baseline="-25000" dirty="0">
                <a:effectLst/>
              </a:rPr>
              <a:t>Organization</a:t>
            </a:r>
            <a:r>
              <a:rPr lang="en-US" dirty="0">
                <a:effectLst/>
              </a:rPr>
              <a:t> in [2006]</a:t>
            </a:r>
            <a:r>
              <a:rPr lang="en-US" baseline="-25000" dirty="0">
                <a:effectLst/>
              </a:rPr>
              <a:t>Time</a:t>
            </a:r>
            <a:r>
              <a:rPr lang="en-US" dirty="0">
                <a:effectLst/>
              </a:rPr>
              <a:t>.</a:t>
            </a:r>
          </a:p>
          <a:p>
            <a:pPr marL="158750" indent="0">
              <a:buNone/>
            </a:pPr>
            <a:r>
              <a:rPr lang="en-US" sz="1100" b="0" i="0" u="none" strike="noStrike" cap="none" dirty="0">
                <a:solidFill>
                  <a:srgbClr val="000000"/>
                </a:solidFill>
                <a:effectLst/>
                <a:latin typeface="Arial"/>
                <a:ea typeface="Arial"/>
                <a:cs typeface="Arial"/>
                <a:sym typeface="Arial"/>
              </a:rPr>
              <a:t>In this example, a person name consisting of one token, a two-token company name and a temporal expression have been detected and classified.</a:t>
            </a:r>
          </a:p>
          <a:p>
            <a:pPr marL="158750" indent="0">
              <a:buNone/>
            </a:pPr>
            <a:r>
              <a:rPr lang="en-US" sz="1100" b="0" i="0" u="none" strike="noStrike" cap="none" dirty="0">
                <a:solidFill>
                  <a:srgbClr val="000000"/>
                </a:solidFill>
                <a:effectLst/>
                <a:latin typeface="Arial"/>
                <a:ea typeface="Arial"/>
                <a:cs typeface="Arial"/>
                <a:sym typeface="Arial"/>
              </a:rPr>
              <a:t>State-of-the-art NER systems for English produce near-human performance. For example, the best system entering </a:t>
            </a:r>
            <a:r>
              <a:rPr lang="en-US" sz="1100" b="0" i="0" u="none" strike="noStrike" cap="none" dirty="0">
                <a:solidFill>
                  <a:srgbClr val="000000"/>
                </a:solidFill>
                <a:effectLst/>
                <a:latin typeface="Arial"/>
                <a:ea typeface="Arial"/>
                <a:cs typeface="Arial"/>
                <a:sym typeface="Arial"/>
                <a:hlinkClick r:id="rId7" tooltip="Message Understanding Conference"/>
              </a:rPr>
              <a:t>MUC-7</a:t>
            </a:r>
            <a:r>
              <a:rPr lang="en-US" sz="1100" b="0" i="0" u="none" strike="noStrike" cap="none" dirty="0">
                <a:solidFill>
                  <a:srgbClr val="000000"/>
                </a:solidFill>
                <a:effectLst/>
                <a:latin typeface="Arial"/>
                <a:ea typeface="Arial"/>
                <a:cs typeface="Arial"/>
                <a:sym typeface="Arial"/>
              </a:rPr>
              <a:t> scored 93.39% of </a:t>
            </a:r>
            <a:r>
              <a:rPr lang="en-US" sz="1100" b="0" i="0" u="none" strike="noStrike" cap="none" dirty="0">
                <a:solidFill>
                  <a:srgbClr val="000000"/>
                </a:solidFill>
                <a:effectLst/>
                <a:latin typeface="Arial"/>
                <a:ea typeface="Arial"/>
                <a:cs typeface="Arial"/>
                <a:sym typeface="Arial"/>
                <a:hlinkClick r:id="rId8" tooltip="F1 score"/>
              </a:rPr>
              <a:t>F-measure</a:t>
            </a:r>
            <a:r>
              <a:rPr lang="en-US" sz="1100" b="0" i="0" u="none" strike="noStrike" cap="none" dirty="0">
                <a:solidFill>
                  <a:srgbClr val="000000"/>
                </a:solidFill>
                <a:effectLst/>
                <a:latin typeface="Arial"/>
                <a:ea typeface="Arial"/>
                <a:cs typeface="Arial"/>
                <a:sym typeface="Arial"/>
              </a:rPr>
              <a:t> while human annotators scored 97.60% and 96.95%.</a:t>
            </a:r>
            <a:r>
              <a:rPr lang="en-US" sz="1100" b="0" i="0" u="none" strike="noStrike" cap="none" baseline="30000" dirty="0">
                <a:solidFill>
                  <a:srgbClr val="000000"/>
                </a:solidFill>
                <a:effectLst/>
                <a:latin typeface="Arial"/>
                <a:ea typeface="Arial"/>
                <a:cs typeface="Arial"/>
                <a:sym typeface="Arial"/>
                <a:hlinkClick r:id="rId9"/>
              </a:rPr>
              <a:t>[1]</a:t>
            </a:r>
            <a:r>
              <a:rPr lang="en-US" sz="1100" b="0" i="0" u="none" strike="noStrike" cap="none" baseline="30000" dirty="0">
                <a:solidFill>
                  <a:srgbClr val="000000"/>
                </a:solidFill>
                <a:effectLst/>
                <a:latin typeface="Arial"/>
                <a:ea typeface="Arial"/>
                <a:cs typeface="Arial"/>
                <a:sym typeface="Arial"/>
                <a:hlinkClick r:id="rId10"/>
              </a:rPr>
              <a:t>[2]</a:t>
            </a:r>
            <a:endParaRPr lang="en-US" sz="1100" b="0" i="0" u="none" strike="noStrike" cap="none" dirty="0">
              <a:solidFill>
                <a:srgbClr val="000000"/>
              </a:solidFill>
              <a:effectLst/>
              <a:latin typeface="Arial"/>
              <a:ea typeface="Arial"/>
              <a:cs typeface="Arial"/>
              <a:sym typeface="Arial"/>
            </a:endParaRPr>
          </a:p>
          <a:p>
            <a:pPr marL="158750" indent="0">
              <a:buNone/>
            </a:pPr>
            <a:endParaRPr lang="en-US" dirty="0"/>
          </a:p>
        </p:txBody>
      </p:sp>
    </p:spTree>
    <p:extLst>
      <p:ext uri="{BB962C8B-B14F-4D97-AF65-F5344CB8AC3E}">
        <p14:creationId xmlns:p14="http://schemas.microsoft.com/office/powerpoint/2010/main" val="1842348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BBF13EE-D785-3D49-BE9E-0889AF588637}"/>
              </a:ext>
            </a:extLst>
          </p:cNvPr>
          <p:cNvSpPr txBox="1">
            <a:spLocks noGrp="1"/>
          </p:cNvSpPr>
          <p:nvPr>
            <p:ph type="sldNum" sz="quarter" idx="5"/>
          </p:nvPr>
        </p:nvSpPr>
        <p:spPr>
          <a:ln/>
        </p:spPr>
        <p:txBody>
          <a:bodyPr lIns="0" tIns="0" rIns="0" bIns="0" anchor="b" anchorCtr="0">
            <a:noAutofit/>
          </a:bodyPr>
          <a:lstStyle/>
          <a:p>
            <a:pPr lvl="0"/>
            <a:fld id="{FAB86A53-CB0A-4647-84BF-F9509C382CE2}" type="slidenum">
              <a:t>3</a:t>
            </a:fld>
            <a:endParaRPr lang="en-US"/>
          </a:p>
        </p:txBody>
      </p:sp>
      <p:sp>
        <p:nvSpPr>
          <p:cNvPr id="2" name="Slide Image Placeholder 1">
            <a:extLst>
              <a:ext uri="{FF2B5EF4-FFF2-40B4-BE49-F238E27FC236}">
                <a16:creationId xmlns:a16="http://schemas.microsoft.com/office/drawing/2014/main" id="{4B7FFD42-1D8D-4841-A909-BFFC20D35C1C}"/>
              </a:ext>
            </a:extLst>
          </p:cNvPr>
          <p:cNvSpPr>
            <a:spLocks noGrp="1" noRot="1" noChangeAspect="1" noResize="1"/>
          </p:cNvSpPr>
          <p:nvPr>
            <p:ph type="sldImg"/>
          </p:nvPr>
        </p:nvSpPr>
        <p:spPr>
          <a:xfrm>
            <a:off x="381000" y="685800"/>
            <a:ext cx="6096000" cy="34290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CC19AF50-56F6-C743-ADBB-37C420BE27F9}"/>
              </a:ext>
            </a:extLst>
          </p:cNvPr>
          <p:cNvSpPr txBox="1">
            <a:spLocks noGrp="1"/>
          </p:cNvSpPr>
          <p:nvPr>
            <p:ph type="body" sz="quarter" idx="1"/>
          </p:nvPr>
        </p:nvSpPr>
        <p:spPr/>
        <p:txBody>
          <a:bodyPr>
            <a:spAutoFit/>
          </a:bodyPr>
          <a:lstStyle/>
          <a:p>
            <a:endParaRPr lang="en-US"/>
          </a:p>
        </p:txBody>
      </p:sp>
    </p:spTree>
    <p:extLst>
      <p:ext uri="{BB962C8B-B14F-4D97-AF65-F5344CB8AC3E}">
        <p14:creationId xmlns:p14="http://schemas.microsoft.com/office/powerpoint/2010/main" val="1379044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EDEF1C0-8754-BB49-A159-DF27DF79E172}"/>
              </a:ext>
            </a:extLst>
          </p:cNvPr>
          <p:cNvSpPr txBox="1">
            <a:spLocks noGrp="1"/>
          </p:cNvSpPr>
          <p:nvPr>
            <p:ph type="sldNum" sz="quarter" idx="5"/>
          </p:nvPr>
        </p:nvSpPr>
        <p:spPr>
          <a:ln/>
        </p:spPr>
        <p:txBody>
          <a:bodyPr lIns="0" tIns="0" rIns="0" bIns="0" anchor="b" anchorCtr="0">
            <a:noAutofit/>
          </a:bodyPr>
          <a:lstStyle/>
          <a:p>
            <a:pPr lvl="0"/>
            <a:fld id="{57600DCD-F2CB-2A41-BEFF-A754D3D7B7D9}" type="slidenum">
              <a:t>4</a:t>
            </a:fld>
            <a:endParaRPr lang="en-US"/>
          </a:p>
        </p:txBody>
      </p:sp>
      <p:sp>
        <p:nvSpPr>
          <p:cNvPr id="2" name="Slide Image Placeholder 1">
            <a:extLst>
              <a:ext uri="{FF2B5EF4-FFF2-40B4-BE49-F238E27FC236}">
                <a16:creationId xmlns:a16="http://schemas.microsoft.com/office/drawing/2014/main" id="{CCD5BC25-E2B8-5146-88C5-1A9F1DA5A7D9}"/>
              </a:ext>
            </a:extLst>
          </p:cNvPr>
          <p:cNvSpPr>
            <a:spLocks noGrp="1" noRot="1" noChangeAspect="1" noResize="1"/>
          </p:cNvSpPr>
          <p:nvPr>
            <p:ph type="sldImg"/>
          </p:nvPr>
        </p:nvSpPr>
        <p:spPr>
          <a:xfrm>
            <a:off x="381000" y="685800"/>
            <a:ext cx="6096000" cy="34290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4F7953C9-188D-A043-82BD-7D3C247BB69A}"/>
              </a:ext>
            </a:extLst>
          </p:cNvPr>
          <p:cNvSpPr txBox="1">
            <a:spLocks noGrp="1"/>
          </p:cNvSpPr>
          <p:nvPr>
            <p:ph type="body" sz="quarter" idx="1"/>
          </p:nvPr>
        </p:nvSpPr>
        <p:spPr/>
        <p:txBody>
          <a:bodyPr>
            <a:spAutoFit/>
          </a:bodyPr>
          <a:lstStyle/>
          <a:p>
            <a:endParaRPr lang="en-US"/>
          </a:p>
        </p:txBody>
      </p:sp>
    </p:spTree>
    <p:extLst>
      <p:ext uri="{BB962C8B-B14F-4D97-AF65-F5344CB8AC3E}">
        <p14:creationId xmlns:p14="http://schemas.microsoft.com/office/powerpoint/2010/main" val="2194884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5A9D575-D867-CF4D-A080-5E4D7C0B9D04}"/>
              </a:ext>
            </a:extLst>
          </p:cNvPr>
          <p:cNvSpPr txBox="1">
            <a:spLocks noGrp="1"/>
          </p:cNvSpPr>
          <p:nvPr>
            <p:ph type="sldNum" sz="quarter" idx="5"/>
          </p:nvPr>
        </p:nvSpPr>
        <p:spPr>
          <a:ln/>
        </p:spPr>
        <p:txBody>
          <a:bodyPr lIns="0" tIns="0" rIns="0" bIns="0" anchor="b" anchorCtr="0">
            <a:noAutofit/>
          </a:bodyPr>
          <a:lstStyle/>
          <a:p>
            <a:pPr lvl="0"/>
            <a:fld id="{E894A3D1-389D-B745-A2CD-8055968FB598}" type="slidenum">
              <a:t>5</a:t>
            </a:fld>
            <a:endParaRPr lang="en-US"/>
          </a:p>
        </p:txBody>
      </p:sp>
      <p:sp>
        <p:nvSpPr>
          <p:cNvPr id="2" name="Slide Image Placeholder 1">
            <a:extLst>
              <a:ext uri="{FF2B5EF4-FFF2-40B4-BE49-F238E27FC236}">
                <a16:creationId xmlns:a16="http://schemas.microsoft.com/office/drawing/2014/main" id="{316D8926-D990-6345-8C56-C29E1A04FEC4}"/>
              </a:ext>
            </a:extLst>
          </p:cNvPr>
          <p:cNvSpPr>
            <a:spLocks noGrp="1" noRot="1" noChangeAspect="1" noResize="1"/>
          </p:cNvSpPr>
          <p:nvPr>
            <p:ph type="sldImg"/>
          </p:nvPr>
        </p:nvSpPr>
        <p:spPr>
          <a:xfrm>
            <a:off x="381000" y="685800"/>
            <a:ext cx="6096000" cy="34290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626CCB94-B7A0-0B4F-81EC-7C927C361D81}"/>
              </a:ext>
            </a:extLst>
          </p:cNvPr>
          <p:cNvSpPr txBox="1">
            <a:spLocks noGrp="1"/>
          </p:cNvSpPr>
          <p:nvPr>
            <p:ph type="body" sz="quarter" idx="1"/>
          </p:nvPr>
        </p:nvSpPr>
        <p:spPr/>
        <p:txBody>
          <a:bodyPr>
            <a:spAutoFit/>
          </a:bodyPr>
          <a:lstStyle/>
          <a:p>
            <a:endParaRPr lang="en-US"/>
          </a:p>
        </p:txBody>
      </p:sp>
    </p:spTree>
    <p:extLst>
      <p:ext uri="{BB962C8B-B14F-4D97-AF65-F5344CB8AC3E}">
        <p14:creationId xmlns:p14="http://schemas.microsoft.com/office/powerpoint/2010/main" val="457547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136BF8C-F4E6-9D44-BD7E-7AE3E103A2E2}"/>
              </a:ext>
            </a:extLst>
          </p:cNvPr>
          <p:cNvSpPr txBox="1">
            <a:spLocks noGrp="1"/>
          </p:cNvSpPr>
          <p:nvPr>
            <p:ph type="sldNum" sz="quarter" idx="5"/>
          </p:nvPr>
        </p:nvSpPr>
        <p:spPr>
          <a:ln/>
        </p:spPr>
        <p:txBody>
          <a:bodyPr lIns="0" tIns="0" rIns="0" bIns="0" anchor="b" anchorCtr="0">
            <a:noAutofit/>
          </a:bodyPr>
          <a:lstStyle/>
          <a:p>
            <a:pPr lvl="0"/>
            <a:fld id="{A2AB20FA-6A5D-7A46-8553-0427A1D39EBC}" type="slidenum">
              <a:t>6</a:t>
            </a:fld>
            <a:endParaRPr lang="en-US"/>
          </a:p>
        </p:txBody>
      </p:sp>
      <p:sp>
        <p:nvSpPr>
          <p:cNvPr id="2" name="Slide Image Placeholder 1">
            <a:extLst>
              <a:ext uri="{FF2B5EF4-FFF2-40B4-BE49-F238E27FC236}">
                <a16:creationId xmlns:a16="http://schemas.microsoft.com/office/drawing/2014/main" id="{19C7416C-9A85-0C40-B326-7D1336874223}"/>
              </a:ext>
            </a:extLst>
          </p:cNvPr>
          <p:cNvSpPr>
            <a:spLocks noGrp="1" noRot="1" noChangeAspect="1" noResize="1"/>
          </p:cNvSpPr>
          <p:nvPr>
            <p:ph type="sldImg"/>
          </p:nvPr>
        </p:nvSpPr>
        <p:spPr>
          <a:xfrm>
            <a:off x="381000" y="685800"/>
            <a:ext cx="6096000" cy="34290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ED500A2F-5FFC-8740-8997-BC00EDBC185E}"/>
              </a:ext>
            </a:extLst>
          </p:cNvPr>
          <p:cNvSpPr txBox="1">
            <a:spLocks noGrp="1"/>
          </p:cNvSpPr>
          <p:nvPr>
            <p:ph type="body" sz="quarter" idx="1"/>
          </p:nvPr>
        </p:nvSpPr>
        <p:spPr/>
        <p:txBody>
          <a:bodyPr>
            <a:spAutoFit/>
          </a:bodyPr>
          <a:lstStyle/>
          <a:p>
            <a:endParaRPr lang="en-US"/>
          </a:p>
        </p:txBody>
      </p:sp>
    </p:spTree>
    <p:extLst>
      <p:ext uri="{BB962C8B-B14F-4D97-AF65-F5344CB8AC3E}">
        <p14:creationId xmlns:p14="http://schemas.microsoft.com/office/powerpoint/2010/main" val="1016043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3E53EC3-7B33-4648-B34D-4B6EFBBEC367}"/>
              </a:ext>
            </a:extLst>
          </p:cNvPr>
          <p:cNvSpPr txBox="1">
            <a:spLocks noGrp="1"/>
          </p:cNvSpPr>
          <p:nvPr>
            <p:ph type="sldNum" sz="quarter" idx="5"/>
          </p:nvPr>
        </p:nvSpPr>
        <p:spPr>
          <a:ln/>
        </p:spPr>
        <p:txBody>
          <a:bodyPr lIns="0" tIns="0" rIns="0" bIns="0" anchor="b" anchorCtr="0">
            <a:noAutofit/>
          </a:bodyPr>
          <a:lstStyle/>
          <a:p>
            <a:pPr lvl="0"/>
            <a:fld id="{5A28BBDA-0051-A74C-B3CA-C99673BAE65D}" type="slidenum">
              <a:t>7</a:t>
            </a:fld>
            <a:endParaRPr lang="en-US"/>
          </a:p>
        </p:txBody>
      </p:sp>
      <p:sp>
        <p:nvSpPr>
          <p:cNvPr id="2" name="Slide Image Placeholder 1">
            <a:extLst>
              <a:ext uri="{FF2B5EF4-FFF2-40B4-BE49-F238E27FC236}">
                <a16:creationId xmlns:a16="http://schemas.microsoft.com/office/drawing/2014/main" id="{A1EDA878-FD8F-0448-A572-3C09788E43DB}"/>
              </a:ext>
            </a:extLst>
          </p:cNvPr>
          <p:cNvSpPr>
            <a:spLocks noGrp="1" noRot="1" noChangeAspect="1" noResize="1"/>
          </p:cNvSpPr>
          <p:nvPr>
            <p:ph type="sldImg"/>
          </p:nvPr>
        </p:nvSpPr>
        <p:spPr>
          <a:xfrm>
            <a:off x="381000" y="685800"/>
            <a:ext cx="6096000" cy="34290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AC90D38E-C582-9E49-8869-84FA76BF5282}"/>
              </a:ext>
            </a:extLst>
          </p:cNvPr>
          <p:cNvSpPr txBox="1">
            <a:spLocks noGrp="1"/>
          </p:cNvSpPr>
          <p:nvPr>
            <p:ph type="body" sz="quarter" idx="1"/>
          </p:nvPr>
        </p:nvSpPr>
        <p:spPr/>
        <p:txBody>
          <a:bodyPr>
            <a:spAutoFit/>
          </a:bodyPr>
          <a:lstStyle/>
          <a:p>
            <a:endParaRPr lang="en-US"/>
          </a:p>
        </p:txBody>
      </p:sp>
    </p:spTree>
    <p:extLst>
      <p:ext uri="{BB962C8B-B14F-4D97-AF65-F5344CB8AC3E}">
        <p14:creationId xmlns:p14="http://schemas.microsoft.com/office/powerpoint/2010/main" val="360195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65ad6b46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65ad6b46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﻿Simply put, narrative is the representation of an event or a series of events. “Event” is the key word here, though some people prefer the word “action.” Without an event or an action, you may have a “description,” an “exposition,” an “argument,” a “lyric,” some combination of these or something else altogether, but you won’t have a narrative. “My dog has fleas” is a description of my dog, but it is not a narrative because nothing happens. “My dog was bitten by a flea” is a narrative. It tells of an event. The event is a very small one – the bite of a flea – but that is enough to make it a narrative.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Abbott, H. Porter. The Cambridge Introduction to Narrative (Cambridge Introductions to Literature) (p. 14). Cambridge University Press. Kindle Edition. </a:t>
            </a:r>
            <a:endParaRPr dirty="0"/>
          </a:p>
        </p:txBody>
      </p:sp>
    </p:spTree>
    <p:extLst>
      <p:ext uri="{BB962C8B-B14F-4D97-AF65-F5344CB8AC3E}">
        <p14:creationId xmlns:p14="http://schemas.microsoft.com/office/powerpoint/2010/main" val="21203795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65ad6b46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65ad6b46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66382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65ad6b46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65ad6b46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can tell the same story backwards and still convey both the timing and the chronological sequence of events: </a:t>
            </a:r>
            <a:endParaRPr dirty="0"/>
          </a:p>
        </p:txBody>
      </p:sp>
    </p:spTree>
    <p:extLst>
      <p:ext uri="{BB962C8B-B14F-4D97-AF65-F5344CB8AC3E}">
        <p14:creationId xmlns:p14="http://schemas.microsoft.com/office/powerpoint/2010/main" val="1536807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382034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544333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BD9C7D-3646-B247-9665-F1CDDC8E8AD6}"/>
              </a:ext>
            </a:extLst>
          </p:cNvPr>
          <p:cNvSpPr>
            <a:spLocks noGrp="1"/>
          </p:cNvSpPr>
          <p:nvPr>
            <p:ph type="dt" sz="half" idx="10"/>
          </p:nvPr>
        </p:nvSpPr>
        <p:spPr/>
        <p:txBody>
          <a:bodyPr/>
          <a:lstStyle/>
          <a:p>
            <a:pPr lvl="0"/>
            <a:endParaRPr lang="en-US"/>
          </a:p>
        </p:txBody>
      </p:sp>
      <p:sp>
        <p:nvSpPr>
          <p:cNvPr id="3" name="Footer Placeholder 2">
            <a:extLst>
              <a:ext uri="{FF2B5EF4-FFF2-40B4-BE49-F238E27FC236}">
                <a16:creationId xmlns:a16="http://schemas.microsoft.com/office/drawing/2014/main" id="{0B919A70-4AAC-6F40-8F42-740D0FCDADCB}"/>
              </a:ext>
            </a:extLst>
          </p:cNvPr>
          <p:cNvSpPr>
            <a:spLocks noGrp="1"/>
          </p:cNvSpPr>
          <p:nvPr>
            <p:ph type="ftr" sz="quarter" idx="11"/>
          </p:nvPr>
        </p:nvSpPr>
        <p:spPr/>
        <p:txBody>
          <a:bodyPr/>
          <a:lstStyle/>
          <a:p>
            <a:pPr lvl="0"/>
            <a:endParaRPr lang="en-US"/>
          </a:p>
        </p:txBody>
      </p:sp>
      <p:sp>
        <p:nvSpPr>
          <p:cNvPr id="4" name="Slide Number Placeholder 3">
            <a:extLst>
              <a:ext uri="{FF2B5EF4-FFF2-40B4-BE49-F238E27FC236}">
                <a16:creationId xmlns:a16="http://schemas.microsoft.com/office/drawing/2014/main" id="{1B93F29F-7C8C-3C47-831C-F74E950C98D2}"/>
              </a:ext>
            </a:extLst>
          </p:cNvPr>
          <p:cNvSpPr>
            <a:spLocks noGrp="1"/>
          </p:cNvSpPr>
          <p:nvPr>
            <p:ph type="sldNum" sz="quarter" idx="12"/>
          </p:nvPr>
        </p:nvSpPr>
        <p:spPr/>
        <p:txBody>
          <a:bodyPr/>
          <a:lstStyle/>
          <a:p>
            <a:pPr lvl="0"/>
            <a:fld id="{D8167C54-A697-1F49-BBD6-BD3F7D30C666}" type="slidenum">
              <a:t>‹#›</a:t>
            </a:fld>
            <a:endParaRPr lang="en-US"/>
          </a:p>
        </p:txBody>
      </p:sp>
    </p:spTree>
    <p:extLst>
      <p:ext uri="{BB962C8B-B14F-4D97-AF65-F5344CB8AC3E}">
        <p14:creationId xmlns:p14="http://schemas.microsoft.com/office/powerpoint/2010/main" val="55257666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b="0" i="0">
                <a:latin typeface="Helvetica Neue Light"/>
                <a:cs typeface="Helvetica Neue Light"/>
              </a:defRPr>
            </a:lvl1pPr>
            <a:lvl2pPr>
              <a:defRPr b="0" i="0">
                <a:latin typeface="Helvetica Neue Light"/>
                <a:cs typeface="Helvetica Neue Light"/>
              </a:defRPr>
            </a:lvl2pPr>
            <a:lvl3pPr>
              <a:defRPr b="0" i="0">
                <a:latin typeface="Helvetica Neue Light"/>
                <a:cs typeface="Helvetica Neue Light"/>
              </a:defRPr>
            </a:lvl3pPr>
            <a:lvl4pPr>
              <a:defRPr b="0" i="0">
                <a:latin typeface="Helvetica Neue Light"/>
                <a:cs typeface="Helvetica Neue Light"/>
              </a:defRPr>
            </a:lvl4pPr>
            <a:lvl5pPr>
              <a:defRPr b="0" i="0">
                <a:latin typeface="Helvetica Neue Light"/>
                <a:cs typeface="Helvetica Neue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32F7B94-536B-1A4F-BEAC-A99E393CCAFA}" type="datetime1">
              <a:rPr lang="en-US" smtClean="0"/>
              <a:t>2/21/20</a:t>
            </a:fld>
            <a:endParaRPr lang="en-US"/>
          </a:p>
        </p:txBody>
      </p:sp>
      <p:sp>
        <p:nvSpPr>
          <p:cNvPr id="5" name="Footer Placeholder 4"/>
          <p:cNvSpPr>
            <a:spLocks noGrp="1"/>
          </p:cNvSpPr>
          <p:nvPr>
            <p:ph type="ftr" sz="quarter" idx="11"/>
          </p:nvPr>
        </p:nvSpPr>
        <p:spPr/>
        <p:txBody>
          <a:bodyPr/>
          <a:lstStyle/>
          <a:p>
            <a:r>
              <a:rPr lang="en-US" dirty="0"/>
              <a:t>Credit: Benjamin Van </a:t>
            </a:r>
            <a:r>
              <a:rPr lang="en-US" dirty="0" err="1"/>
              <a:t>Durme</a:t>
            </a:r>
            <a:endParaRPr lang="en-US" dirty="0"/>
          </a:p>
        </p:txBody>
      </p:sp>
      <p:sp>
        <p:nvSpPr>
          <p:cNvPr id="6" name="Slide Number Placeholder 5"/>
          <p:cNvSpPr>
            <a:spLocks noGrp="1"/>
          </p:cNvSpPr>
          <p:nvPr>
            <p:ph type="sldNum" sz="quarter" idx="12"/>
          </p:nvPr>
        </p:nvSpPr>
        <p:spPr/>
        <p:txBody>
          <a:bodyPr/>
          <a:lstStyle>
            <a:lvl1pPr marL="0" marR="0" indent="0" algn="r" defTabSz="457200" rtl="0" eaLnBrk="1" fontAlgn="auto" latinLnBrk="0" hangingPunct="1">
              <a:lnSpc>
                <a:spcPct val="100000"/>
              </a:lnSpc>
              <a:spcBef>
                <a:spcPts val="0"/>
              </a:spcBef>
              <a:spcAft>
                <a:spcPts val="0"/>
              </a:spcAft>
              <a:buClrTx/>
              <a:buSzTx/>
              <a:buFontTx/>
              <a:buNone/>
              <a:tabLst/>
              <a:defRPr/>
            </a:lvl1pPr>
          </a:lstStyle>
          <a:p>
            <a:r>
              <a:rPr lang="en-US" dirty="0"/>
              <a:t>Benjamin Van </a:t>
            </a:r>
            <a:r>
              <a:rPr lang="en-US" dirty="0" err="1"/>
              <a:t>Durme</a:t>
            </a:r>
            <a:endParaRPr lang="en-US" dirty="0"/>
          </a:p>
        </p:txBody>
      </p:sp>
      <p:pic>
        <p:nvPicPr>
          <p:cNvPr id="8" name="Picture 7" descr="university.logo.small.horizontal.blue.pdf"/>
          <p:cNvPicPr>
            <a:picLocks noChangeAspect="1"/>
          </p:cNvPicPr>
          <p:nvPr userDrawn="1"/>
        </p:nvPicPr>
        <p:blipFill>
          <a:blip r:embed="rId2">
            <a:alphaModFix amt="50000"/>
            <a:extLst>
              <a:ext uri="{28A0092B-C50C-407E-A947-70E740481C1C}">
                <a14:useLocalDpi xmlns:a14="http://schemas.microsoft.com/office/drawing/2010/main"/>
              </a:ext>
            </a:extLst>
          </a:blip>
          <a:stretch>
            <a:fillRect/>
          </a:stretch>
        </p:blipFill>
        <p:spPr>
          <a:xfrm>
            <a:off x="-1556326" y="4904187"/>
            <a:ext cx="4147127" cy="1291837"/>
          </a:xfrm>
          <a:prstGeom prst="rect">
            <a:avLst/>
          </a:prstGeom>
        </p:spPr>
      </p:pic>
    </p:spTree>
    <p:extLst>
      <p:ext uri="{BB962C8B-B14F-4D97-AF65-F5344CB8AC3E}">
        <p14:creationId xmlns:p14="http://schemas.microsoft.com/office/powerpoint/2010/main" val="3568466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86178358"/>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r>
              <a:rPr lang="en-US" dirty="0" err="1"/>
              <a:t>Rtgrt</a:t>
            </a:r>
            <a:endParaRPr lang="en-US" dirty="0"/>
          </a:p>
          <a:p>
            <a:r>
              <a:rPr lang="en-US" dirty="0" err="1"/>
              <a:t>Ertgre</a:t>
            </a:r>
            <a:endParaRPr lang="en-US" dirty="0"/>
          </a:p>
          <a:p>
            <a:pPr lvl="1"/>
            <a:r>
              <a:rPr lang="en-US" dirty="0" err="1"/>
              <a:t>Ertewr</a:t>
            </a:r>
            <a:endParaRPr lang="en-US" dirty="0"/>
          </a:p>
          <a:p>
            <a:pPr lvl="1"/>
            <a:r>
              <a:rPr lang="en-US" dirty="0" err="1"/>
              <a:t>Retwer</a:t>
            </a:r>
            <a:endParaRPr lang="en-US" dirty="0"/>
          </a:p>
          <a:p>
            <a:pPr lvl="0"/>
            <a:r>
              <a:rPr lang="en-US" dirty="0" err="1"/>
              <a:t>Retewrt</a:t>
            </a:r>
            <a:endParaRPr lang="en-US" dirty="0"/>
          </a:p>
          <a:p>
            <a:pPr lvl="0"/>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6" r:id="rId2"/>
    <p:sldLayoutId id="2147483662" r:id="rId3"/>
    <p:sldLayoutId id="2147483663" r:id="rId4"/>
    <p:sldLayoutId id="2147483664" r:id="rId5"/>
    <p:sldLayoutId id="2147483666" r:id="rId6"/>
    <p:sldLayoutId id="2147483667"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114300" marR="0" lvl="0" indent="0" algn="l" rtl="0">
        <a:lnSpc>
          <a:spcPct val="0"/>
        </a:lnSpc>
        <a:spcBef>
          <a:spcPts val="0"/>
        </a:spcBef>
        <a:spcAft>
          <a:spcPts val="1800"/>
        </a:spcAft>
        <a:buClr>
          <a:srgbClr val="000000"/>
        </a:buClr>
        <a:buFont typeface="Arial"/>
        <a:buNone/>
        <a:defRPr sz="1400" b="0" i="0" u="none" strike="noStrike" cap="none">
          <a:solidFill>
            <a:srgbClr val="000000"/>
          </a:solidFill>
          <a:latin typeface="Arial"/>
          <a:ea typeface="Arial"/>
          <a:cs typeface="Arial"/>
          <a:sym typeface="Arial"/>
        </a:defRPr>
      </a:lvl1pPr>
      <a:lvl2pPr marR="0" lvl="1" algn="l" rtl="0">
        <a:lnSpc>
          <a:spcPct val="0"/>
        </a:lnSpc>
        <a:spcBef>
          <a:spcPts val="0"/>
        </a:spcBef>
        <a:spcAft>
          <a:spcPts val="180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4.tiff"/></Relationships>
</file>

<file path=ppt/slides/_rels/slide2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hyperlink" Target="https://www.youtube.com/watch?v=Hhk4N9A0oCA"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 Id="rId5" Type="http://schemas.openxmlformats.org/officeDocument/2006/relationships/image" Target="../media/image24.emf"/><Relationship Id="rId4" Type="http://schemas.openxmlformats.org/officeDocument/2006/relationships/image" Target="../media/image23.emf"/></Relationships>
</file>

<file path=ppt/slides/_rels/slide34.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0;p14">
            <a:extLst>
              <a:ext uri="{FF2B5EF4-FFF2-40B4-BE49-F238E27FC236}">
                <a16:creationId xmlns:a16="http://schemas.microsoft.com/office/drawing/2014/main" id="{AE084D75-8719-493F-AD30-0433460107A8}"/>
              </a:ext>
            </a:extLst>
          </p:cNvPr>
          <p:cNvSpPr txBox="1">
            <a:spLocks/>
          </p:cNvSpPr>
          <p:nvPr/>
        </p:nvSpPr>
        <p:spPr>
          <a:xfrm>
            <a:off x="311700" y="2834125"/>
            <a:ext cx="8520600" cy="205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1pPr>
            <a:lvl2pPr marL="914400" marR="0" lvl="1"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L="1371600" marR="0" lvl="2"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L="1828800" marR="0" lvl="3"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L="2286000" marR="0" lvl="4"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L="2743200" marR="0" lvl="5"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L="3200400" marR="0" lvl="6"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L="3657600" marR="0" lvl="7"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L="4114800" marR="0" lvl="8"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pPr marL="0" indent="0"/>
            <a:r>
              <a:rPr lang="fr-FR" dirty="0"/>
              <a:t>Daphne Ippolito </a:t>
            </a:r>
          </a:p>
          <a:p>
            <a:pPr marL="0" indent="0"/>
            <a:r>
              <a:rPr lang="fr-FR" dirty="0"/>
              <a:t>Chris </a:t>
            </a:r>
            <a:r>
              <a:rPr lang="fr-FR" dirty="0" err="1"/>
              <a:t>Callison-Burch</a:t>
            </a:r>
            <a:endParaRPr lang="fr-FR" dirty="0"/>
          </a:p>
          <a:p>
            <a:pPr marL="0" indent="0"/>
            <a:endParaRPr lang="fr-FR" dirty="0"/>
          </a:p>
          <a:p>
            <a:pPr marL="0" indent="0"/>
            <a:r>
              <a:rPr lang="fr-FR" dirty="0"/>
              <a:t>http://interactive-fiction-class.org</a:t>
            </a:r>
          </a:p>
          <a:p>
            <a:pPr marL="0" indent="0" algn="l"/>
            <a:endParaRPr lang="fr-FR" dirty="0"/>
          </a:p>
        </p:txBody>
      </p:sp>
      <p:sp>
        <p:nvSpPr>
          <p:cNvPr id="3" name="Title 2">
            <a:extLst>
              <a:ext uri="{FF2B5EF4-FFF2-40B4-BE49-F238E27FC236}">
                <a16:creationId xmlns:a16="http://schemas.microsoft.com/office/drawing/2014/main" id="{EEB5B6D9-81BC-4ABC-B96B-5C3796DF3121}"/>
              </a:ext>
            </a:extLst>
          </p:cNvPr>
          <p:cNvSpPr>
            <a:spLocks noGrp="1"/>
          </p:cNvSpPr>
          <p:nvPr>
            <p:ph type="ctrTitle"/>
          </p:nvPr>
        </p:nvSpPr>
        <p:spPr/>
        <p:txBody>
          <a:bodyPr/>
          <a:lstStyle/>
          <a:p>
            <a:r>
              <a:rPr lang="en-US" dirty="0"/>
              <a:t>Extracting Narrative Structure</a:t>
            </a:r>
          </a:p>
        </p:txBody>
      </p:sp>
      <p:sp>
        <p:nvSpPr>
          <p:cNvPr id="2" name="Slide Number Placeholder 1">
            <a:extLst>
              <a:ext uri="{FF2B5EF4-FFF2-40B4-BE49-F238E27FC236}">
                <a16:creationId xmlns:a16="http://schemas.microsoft.com/office/drawing/2014/main" id="{9FFAB7C9-228C-4CA1-90C4-BB7691EB601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extLst>
      <p:ext uri="{BB962C8B-B14F-4D97-AF65-F5344CB8AC3E}">
        <p14:creationId xmlns:p14="http://schemas.microsoft.com/office/powerpoint/2010/main" val="520766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Defining Narrative</a:t>
            </a:r>
            <a:endParaRPr dirty="0"/>
          </a:p>
        </p:txBody>
      </p:sp>
      <p:sp>
        <p:nvSpPr>
          <p:cNvPr id="86" name="Google Shape;86;p17"/>
          <p:cNvSpPr txBox="1">
            <a:spLocks noGrp="1"/>
          </p:cNvSpPr>
          <p:nvPr>
            <p:ph type="body" idx="1"/>
          </p:nvPr>
        </p:nvSpPr>
        <p:spPr>
          <a:xfrm>
            <a:off x="311700" y="1152475"/>
            <a:ext cx="5309293" cy="3739565"/>
          </a:xfrm>
          <a:prstGeom prst="rect">
            <a:avLst/>
          </a:prstGeom>
        </p:spPr>
        <p:txBody>
          <a:bodyPr spcFirstLastPara="1" wrap="square" lIns="91425" tIns="91425" rIns="91425" bIns="91425" anchor="t" anchorCtr="0">
            <a:noAutofit/>
          </a:bodyPr>
          <a:lstStyle/>
          <a:p>
            <a:pPr marL="0" lvl="0" indent="0">
              <a:spcAft>
                <a:spcPts val="1600"/>
              </a:spcAft>
              <a:buNone/>
            </a:pPr>
            <a:r>
              <a:rPr lang="en-US" dirty="0"/>
              <a:t>Events can represented in many different ways –by a narrator, by an actor, or by paint. </a:t>
            </a:r>
          </a:p>
          <a:p>
            <a:pPr marL="0" lvl="0" indent="0">
              <a:spcAft>
                <a:spcPts val="1600"/>
              </a:spcAft>
              <a:buNone/>
            </a:pPr>
            <a:r>
              <a:rPr lang="en-US" dirty="0"/>
              <a:t>The underlying events are part of the story, and the way that they are represented or conveyed is narrative discourse.</a:t>
            </a:r>
          </a:p>
        </p:txBody>
      </p:sp>
      <p:pic>
        <p:nvPicPr>
          <p:cNvPr id="7" name="Picture 6">
            <a:extLst>
              <a:ext uri="{FF2B5EF4-FFF2-40B4-BE49-F238E27FC236}">
                <a16:creationId xmlns:a16="http://schemas.microsoft.com/office/drawing/2014/main" id="{BFCD8F85-8947-4A4F-A1FF-77BDB934311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20993" y="0"/>
            <a:ext cx="3523007" cy="5143500"/>
          </a:xfrm>
          <a:prstGeom prst="rect">
            <a:avLst/>
          </a:prstGeom>
        </p:spPr>
      </p:pic>
    </p:spTree>
    <p:extLst>
      <p:ext uri="{BB962C8B-B14F-4D97-AF65-F5344CB8AC3E}">
        <p14:creationId xmlns:p14="http://schemas.microsoft.com/office/powerpoint/2010/main" val="92710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Ordering of events </a:t>
            </a:r>
            <a:endParaRPr dirty="0"/>
          </a:p>
        </p:txBody>
      </p:sp>
      <p:sp>
        <p:nvSpPr>
          <p:cNvPr id="86" name="Google Shape;86;p17"/>
          <p:cNvSpPr txBox="1">
            <a:spLocks noGrp="1"/>
          </p:cNvSpPr>
          <p:nvPr>
            <p:ph type="body" idx="1"/>
          </p:nvPr>
        </p:nvSpPr>
        <p:spPr>
          <a:xfrm>
            <a:off x="311700" y="1152475"/>
            <a:ext cx="5309293" cy="3739565"/>
          </a:xfrm>
          <a:prstGeom prst="rect">
            <a:avLst/>
          </a:prstGeom>
        </p:spPr>
        <p:txBody>
          <a:bodyPr spcFirstLastPara="1" wrap="square" lIns="91425" tIns="91425" rIns="91425" bIns="91425" anchor="t" anchorCtr="0">
            <a:noAutofit/>
          </a:bodyPr>
          <a:lstStyle/>
          <a:p>
            <a:pPr marL="0" lvl="0" indent="0">
              <a:spcAft>
                <a:spcPts val="1600"/>
              </a:spcAft>
              <a:buNone/>
            </a:pPr>
            <a:r>
              <a:rPr lang="en-US" dirty="0"/>
              <a:t>﻿We can squeeze a day’s worth of events into one sentence: </a:t>
            </a:r>
          </a:p>
          <a:p>
            <a:pPr marL="0" lvl="0" indent="0">
              <a:spcAft>
                <a:spcPts val="1600"/>
              </a:spcAft>
              <a:buNone/>
            </a:pPr>
            <a:r>
              <a:rPr lang="en-US" i="1" dirty="0"/>
              <a:t>When I woke up, I packed two loaded guns and a ski mask, drove to the bank, robbed it, and was back in time for dinner.</a:t>
            </a:r>
          </a:p>
          <a:p>
            <a:pPr marL="0" lvl="0" indent="0">
              <a:spcAft>
                <a:spcPts val="1600"/>
              </a:spcAft>
              <a:buNone/>
            </a:pPr>
            <a:r>
              <a:rPr lang="en-US" dirty="0"/>
              <a:t>﻿We can tell the same story backwards and still convey the same sequence of events: </a:t>
            </a:r>
          </a:p>
          <a:p>
            <a:pPr marL="0" lvl="0" indent="0">
              <a:spcAft>
                <a:spcPts val="1600"/>
              </a:spcAft>
              <a:buNone/>
            </a:pPr>
            <a:r>
              <a:rPr lang="en-US" i="1" dirty="0"/>
              <a:t>I was back in time for dinner, having robbed the bank to which I had driven with a ski mask and two loaded guns just after my nap.</a:t>
            </a:r>
          </a:p>
        </p:txBody>
      </p:sp>
      <p:pic>
        <p:nvPicPr>
          <p:cNvPr id="7" name="Picture 6">
            <a:extLst>
              <a:ext uri="{FF2B5EF4-FFF2-40B4-BE49-F238E27FC236}">
                <a16:creationId xmlns:a16="http://schemas.microsoft.com/office/drawing/2014/main" id="{BFCD8F85-8947-4A4F-A1FF-77BDB934311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20993" y="0"/>
            <a:ext cx="3523007" cy="5143500"/>
          </a:xfrm>
          <a:prstGeom prst="rect">
            <a:avLst/>
          </a:prstGeom>
        </p:spPr>
      </p:pic>
    </p:spTree>
    <p:extLst>
      <p:ext uri="{BB962C8B-B14F-4D97-AF65-F5344CB8AC3E}">
        <p14:creationId xmlns:p14="http://schemas.microsoft.com/office/powerpoint/2010/main" val="2334570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Person, focus</a:t>
            </a:r>
            <a:endParaRPr dirty="0"/>
          </a:p>
        </p:txBody>
      </p:sp>
      <p:sp>
        <p:nvSpPr>
          <p:cNvPr id="86" name="Google Shape;86;p17"/>
          <p:cNvSpPr txBox="1">
            <a:spLocks noGrp="1"/>
          </p:cNvSpPr>
          <p:nvPr>
            <p:ph type="body" idx="1"/>
          </p:nvPr>
        </p:nvSpPr>
        <p:spPr>
          <a:xfrm>
            <a:off x="311700" y="1152475"/>
            <a:ext cx="5309293" cy="3739565"/>
          </a:xfrm>
          <a:prstGeom prst="rect">
            <a:avLst/>
          </a:prstGeom>
        </p:spPr>
        <p:txBody>
          <a:bodyPr spcFirstLastPara="1" wrap="square" lIns="91425" tIns="91425" rIns="91425" bIns="91425" anchor="t" anchorCtr="0">
            <a:noAutofit/>
          </a:bodyPr>
          <a:lstStyle/>
          <a:p>
            <a:pPr marL="0" lvl="0" indent="0">
              <a:spcAft>
                <a:spcPts val="1600"/>
              </a:spcAft>
              <a:buNone/>
            </a:pPr>
            <a:r>
              <a:rPr lang="en-US" i="1" dirty="0"/>
              <a:t>﻿He loved that old familiar, yet always strangely new, sensation of being someone else inside his ski mask, a pistol in each hand, watching the frightened teller count out a cool million. Nothing like it to wake a guy up. Nothing like it to give him a good appetite.</a:t>
            </a:r>
          </a:p>
        </p:txBody>
      </p:sp>
      <p:pic>
        <p:nvPicPr>
          <p:cNvPr id="7" name="Picture 6">
            <a:extLst>
              <a:ext uri="{FF2B5EF4-FFF2-40B4-BE49-F238E27FC236}">
                <a16:creationId xmlns:a16="http://schemas.microsoft.com/office/drawing/2014/main" id="{BFCD8F85-8947-4A4F-A1FF-77BDB934311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20993" y="0"/>
            <a:ext cx="3523007" cy="5143500"/>
          </a:xfrm>
          <a:prstGeom prst="rect">
            <a:avLst/>
          </a:prstGeom>
        </p:spPr>
      </p:pic>
      <p:sp>
        <p:nvSpPr>
          <p:cNvPr id="2" name="TextBox 1">
            <a:extLst>
              <a:ext uri="{FF2B5EF4-FFF2-40B4-BE49-F238E27FC236}">
                <a16:creationId xmlns:a16="http://schemas.microsoft.com/office/drawing/2014/main" id="{643584D6-C06A-B540-98E8-33D6FDD139F0}"/>
              </a:ext>
            </a:extLst>
          </p:cNvPr>
          <p:cNvSpPr txBox="1"/>
          <p:nvPr/>
        </p:nvSpPr>
        <p:spPr>
          <a:xfrm>
            <a:off x="3172968" y="3529584"/>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773811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8DADD-14ED-B145-893C-1341A694758E}"/>
              </a:ext>
            </a:extLst>
          </p:cNvPr>
          <p:cNvSpPr>
            <a:spLocks noGrp="1"/>
          </p:cNvSpPr>
          <p:nvPr>
            <p:ph type="title"/>
          </p:nvPr>
        </p:nvSpPr>
        <p:spPr/>
        <p:txBody>
          <a:bodyPr/>
          <a:lstStyle/>
          <a:p>
            <a:r>
              <a:rPr lang="en-US" dirty="0"/>
              <a:t>“Narrativity”</a:t>
            </a:r>
          </a:p>
        </p:txBody>
      </p:sp>
      <p:sp>
        <p:nvSpPr>
          <p:cNvPr id="3" name="Text Placeholder 2">
            <a:extLst>
              <a:ext uri="{FF2B5EF4-FFF2-40B4-BE49-F238E27FC236}">
                <a16:creationId xmlns:a16="http://schemas.microsoft.com/office/drawing/2014/main" id="{A3A85FF5-C737-C24F-94CB-F9C95EC38885}"/>
              </a:ext>
            </a:extLst>
          </p:cNvPr>
          <p:cNvSpPr>
            <a:spLocks noGrp="1"/>
          </p:cNvSpPr>
          <p:nvPr>
            <p:ph type="body" idx="1"/>
          </p:nvPr>
        </p:nvSpPr>
        <p:spPr/>
        <p:txBody>
          <a:bodyPr/>
          <a:lstStyle/>
          <a:p>
            <a:pPr marL="114300" indent="0">
              <a:buNone/>
            </a:pPr>
            <a:r>
              <a:rPr lang="en-US" dirty="0"/>
              <a:t>Tiny narratives like </a:t>
            </a:r>
            <a:r>
              <a:rPr lang="en-US" i="1" dirty="0"/>
              <a:t>She drove the car to </a:t>
            </a:r>
            <a:r>
              <a:rPr lang="en-US" dirty="0"/>
              <a:t>work somehow don’t feel like narratives. They lack “narrativity” or sense of someone “telling a story”.</a:t>
            </a:r>
          </a:p>
          <a:p>
            <a:pPr marL="114300" indent="0">
              <a:buNone/>
            </a:pPr>
            <a:endParaRPr lang="en-US" dirty="0"/>
          </a:p>
          <a:p>
            <a:pPr marL="114300" indent="0">
              <a:buNone/>
            </a:pPr>
            <a:r>
              <a:rPr lang="en-US" dirty="0"/>
              <a:t>Do we need more than one event?</a:t>
            </a:r>
          </a:p>
          <a:p>
            <a:pPr marL="114300" indent="0">
              <a:buNone/>
            </a:pPr>
            <a:r>
              <a:rPr lang="en-US" i="1" dirty="0"/>
              <a:t>She ate lunch. Then she drove the car to work.</a:t>
            </a:r>
          </a:p>
          <a:p>
            <a:pPr marL="114300" indent="0">
              <a:buNone/>
            </a:pPr>
            <a:endParaRPr lang="en-US" i="1" dirty="0"/>
          </a:p>
          <a:p>
            <a:pPr marL="114300" indent="0">
              <a:buNone/>
            </a:pPr>
            <a:r>
              <a:rPr lang="en-US" dirty="0"/>
              <a:t>Do we need elements like development, rising action, setting, or a recognizable narrative?  We can make it feel more like a story with just one extra word.</a:t>
            </a:r>
          </a:p>
          <a:p>
            <a:pPr marL="114300" indent="0">
              <a:buNone/>
            </a:pPr>
            <a:endParaRPr lang="en-US" dirty="0"/>
          </a:p>
          <a:p>
            <a:pPr marL="114300" indent="0">
              <a:buNone/>
            </a:pPr>
            <a:r>
              <a:rPr lang="en-US" i="1" dirty="0"/>
              <a:t>Brooding, she ate lunch. Then she drove the car to work.</a:t>
            </a:r>
          </a:p>
        </p:txBody>
      </p:sp>
    </p:spTree>
    <p:extLst>
      <p:ext uri="{BB962C8B-B14F-4D97-AF65-F5344CB8AC3E}">
        <p14:creationId xmlns:p14="http://schemas.microsoft.com/office/powerpoint/2010/main" val="129896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7E4B6ED-F1FB-3749-B200-1FB4D060FA20}"/>
              </a:ext>
            </a:extLst>
          </p:cNvPr>
          <p:cNvSpPr>
            <a:spLocks noGrp="1"/>
          </p:cNvSpPr>
          <p:nvPr>
            <p:ph type="title"/>
          </p:nvPr>
        </p:nvSpPr>
        <p:spPr/>
        <p:txBody>
          <a:bodyPr/>
          <a:lstStyle/>
          <a:p>
            <a:r>
              <a:rPr lang="en-US" dirty="0"/>
              <a:t>Relative importance of events in a story</a:t>
            </a:r>
          </a:p>
        </p:txBody>
      </p:sp>
      <p:sp>
        <p:nvSpPr>
          <p:cNvPr id="6" name="Text Placeholder 5">
            <a:extLst>
              <a:ext uri="{FF2B5EF4-FFF2-40B4-BE49-F238E27FC236}">
                <a16:creationId xmlns:a16="http://schemas.microsoft.com/office/drawing/2014/main" id="{2FA1EDE2-C901-BB4A-A132-17AFCEF42CF9}"/>
              </a:ext>
            </a:extLst>
          </p:cNvPr>
          <p:cNvSpPr>
            <a:spLocks noGrp="1"/>
          </p:cNvSpPr>
          <p:nvPr>
            <p:ph type="body" idx="1"/>
          </p:nvPr>
        </p:nvSpPr>
        <p:spPr/>
        <p:txBody>
          <a:bodyPr/>
          <a:lstStyle/>
          <a:p>
            <a:pPr marL="114300" indent="0">
              <a:buNone/>
            </a:pPr>
            <a:r>
              <a:rPr lang="en-US" b="1" dirty="0"/>
              <a:t>Constituent events </a:t>
            </a:r>
            <a:r>
              <a:rPr lang="en-US" dirty="0"/>
              <a:t>are necessary for the story to be the story it is. They are the turning points, the events that drive the story forward and that lead to other events</a:t>
            </a:r>
          </a:p>
          <a:p>
            <a:pPr marL="114300" indent="0">
              <a:buNone/>
            </a:pPr>
            <a:endParaRPr lang="en-US" dirty="0"/>
          </a:p>
          <a:p>
            <a:pPr marL="114300" indent="0">
              <a:buNone/>
            </a:pPr>
            <a:r>
              <a:rPr lang="en-US" b="1" dirty="0"/>
              <a:t>Supplementary events </a:t>
            </a:r>
            <a:r>
              <a:rPr lang="en-US" dirty="0"/>
              <a:t>are not necessary for the story. They don’t lead anywhere. If they are removed, the story will still be recognizable as the </a:t>
            </a:r>
            <a:r>
              <a:rPr lang="en-US"/>
              <a:t>same story.</a:t>
            </a:r>
            <a:endParaRPr lang="en-US" dirty="0"/>
          </a:p>
          <a:p>
            <a:pPr marL="114300" indent="0">
              <a:buNone/>
            </a:pPr>
            <a:endParaRPr lang="en-US" dirty="0"/>
          </a:p>
        </p:txBody>
      </p:sp>
    </p:spTree>
    <p:extLst>
      <p:ext uri="{BB962C8B-B14F-4D97-AF65-F5344CB8AC3E}">
        <p14:creationId xmlns:p14="http://schemas.microsoft.com/office/powerpoint/2010/main" val="219438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A close up of a piece of paper&#10;&#10;Description automatically generated">
            <a:extLst>
              <a:ext uri="{FF2B5EF4-FFF2-40B4-BE49-F238E27FC236}">
                <a16:creationId xmlns:a16="http://schemas.microsoft.com/office/drawing/2014/main" id="{10FDFE70-133C-FB40-99AF-BAB4FBC68C63}"/>
              </a:ext>
            </a:extLst>
          </p:cNvPr>
          <p:cNvPicPr>
            <a:picLocks noChangeAspect="1"/>
          </p:cNvPicPr>
          <p:nvPr/>
        </p:nvPicPr>
        <p:blipFill>
          <a:blip r:embed="rId2"/>
          <a:stretch>
            <a:fillRect/>
          </a:stretch>
        </p:blipFill>
        <p:spPr>
          <a:xfrm>
            <a:off x="1414782" y="0"/>
            <a:ext cx="6314436" cy="5143500"/>
          </a:xfrm>
          <a:prstGeom prst="rect">
            <a:avLst/>
          </a:prstGeom>
        </p:spPr>
      </p:pic>
    </p:spTree>
    <p:extLst>
      <p:ext uri="{BB962C8B-B14F-4D97-AF65-F5344CB8AC3E}">
        <p14:creationId xmlns:p14="http://schemas.microsoft.com/office/powerpoint/2010/main" val="990350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room&#10;&#10;Description automatically generated">
            <a:extLst>
              <a:ext uri="{FF2B5EF4-FFF2-40B4-BE49-F238E27FC236}">
                <a16:creationId xmlns:a16="http://schemas.microsoft.com/office/drawing/2014/main" id="{6B483CD3-65EE-4F44-8D60-6A60F0C11653}"/>
              </a:ext>
            </a:extLst>
          </p:cNvPr>
          <p:cNvPicPr>
            <a:picLocks noChangeAspect="1"/>
          </p:cNvPicPr>
          <p:nvPr/>
        </p:nvPicPr>
        <p:blipFill>
          <a:blip r:embed="rId2"/>
          <a:stretch>
            <a:fillRect/>
          </a:stretch>
        </p:blipFill>
        <p:spPr>
          <a:xfrm>
            <a:off x="526143" y="0"/>
            <a:ext cx="8091714" cy="5143500"/>
          </a:xfrm>
          <a:prstGeom prst="rect">
            <a:avLst/>
          </a:prstGeom>
        </p:spPr>
      </p:pic>
    </p:spTree>
    <p:extLst>
      <p:ext uri="{BB962C8B-B14F-4D97-AF65-F5344CB8AC3E}">
        <p14:creationId xmlns:p14="http://schemas.microsoft.com/office/powerpoint/2010/main" val="1309782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36697F-7721-6942-BC39-942017A54B25}"/>
              </a:ext>
            </a:extLst>
          </p:cNvPr>
          <p:cNvPicPr>
            <a:picLocks noChangeAspect="1"/>
          </p:cNvPicPr>
          <p:nvPr/>
        </p:nvPicPr>
        <p:blipFill>
          <a:blip r:embed="rId2"/>
          <a:stretch>
            <a:fillRect/>
          </a:stretch>
        </p:blipFill>
        <p:spPr>
          <a:xfrm>
            <a:off x="1112601" y="0"/>
            <a:ext cx="6918798" cy="5143500"/>
          </a:xfrm>
          <a:prstGeom prst="rect">
            <a:avLst/>
          </a:prstGeom>
        </p:spPr>
      </p:pic>
    </p:spTree>
    <p:extLst>
      <p:ext uri="{BB962C8B-B14F-4D97-AF65-F5344CB8AC3E}">
        <p14:creationId xmlns:p14="http://schemas.microsoft.com/office/powerpoint/2010/main" val="4255910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CB36BD22-0C01-1648-BF00-1B4E70FBC021}"/>
              </a:ext>
            </a:extLst>
          </p:cNvPr>
          <p:cNvPicPr>
            <a:picLocks noChangeAspect="1"/>
          </p:cNvPicPr>
          <p:nvPr/>
        </p:nvPicPr>
        <p:blipFill>
          <a:blip r:embed="rId2"/>
          <a:stretch>
            <a:fillRect/>
          </a:stretch>
        </p:blipFill>
        <p:spPr>
          <a:xfrm>
            <a:off x="2853437" y="0"/>
            <a:ext cx="3437126" cy="5143500"/>
          </a:xfrm>
          <a:prstGeom prst="rect">
            <a:avLst/>
          </a:prstGeom>
        </p:spPr>
      </p:pic>
    </p:spTree>
    <p:extLst>
      <p:ext uri="{BB962C8B-B14F-4D97-AF65-F5344CB8AC3E}">
        <p14:creationId xmlns:p14="http://schemas.microsoft.com/office/powerpoint/2010/main" val="5820542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descr="A close up of a sign&#10;&#10;Description automatically generated">
            <a:extLst>
              <a:ext uri="{FF2B5EF4-FFF2-40B4-BE49-F238E27FC236}">
                <a16:creationId xmlns:a16="http://schemas.microsoft.com/office/drawing/2014/main" id="{69F02AD4-4289-FA4A-9DCA-C97863826C12}"/>
              </a:ext>
            </a:extLst>
          </p:cNvPr>
          <p:cNvPicPr>
            <a:picLocks noChangeAspect="1"/>
          </p:cNvPicPr>
          <p:nvPr/>
        </p:nvPicPr>
        <p:blipFill>
          <a:blip r:embed="rId2"/>
          <a:stretch>
            <a:fillRect/>
          </a:stretch>
        </p:blipFill>
        <p:spPr>
          <a:xfrm>
            <a:off x="2870200" y="1746250"/>
            <a:ext cx="1701800" cy="1663700"/>
          </a:xfrm>
          <a:prstGeom prst="rect">
            <a:avLst/>
          </a:prstGeom>
        </p:spPr>
      </p:pic>
      <p:pic>
        <p:nvPicPr>
          <p:cNvPr id="10" name="Picture 9" descr="A picture containing meter&#10;&#10;Description automatically generated">
            <a:extLst>
              <a:ext uri="{FF2B5EF4-FFF2-40B4-BE49-F238E27FC236}">
                <a16:creationId xmlns:a16="http://schemas.microsoft.com/office/drawing/2014/main" id="{05B286B5-4BCA-BE49-85DC-AB349776261F}"/>
              </a:ext>
            </a:extLst>
          </p:cNvPr>
          <p:cNvPicPr>
            <a:picLocks noChangeAspect="1"/>
          </p:cNvPicPr>
          <p:nvPr/>
        </p:nvPicPr>
        <p:blipFill>
          <a:blip r:embed="rId3"/>
          <a:stretch>
            <a:fillRect/>
          </a:stretch>
        </p:blipFill>
        <p:spPr>
          <a:xfrm>
            <a:off x="4572000" y="1746250"/>
            <a:ext cx="1701800" cy="1676400"/>
          </a:xfrm>
          <a:prstGeom prst="rect">
            <a:avLst/>
          </a:prstGeom>
        </p:spPr>
      </p:pic>
    </p:spTree>
    <p:extLst>
      <p:ext uri="{BB962C8B-B14F-4D97-AF65-F5344CB8AC3E}">
        <p14:creationId xmlns:p14="http://schemas.microsoft.com/office/powerpoint/2010/main" val="1947987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Defining Narrative</a:t>
            </a:r>
            <a:endParaRPr dirty="0"/>
          </a:p>
        </p:txBody>
      </p:sp>
      <p:sp>
        <p:nvSpPr>
          <p:cNvPr id="86" name="Google Shape;86;p17"/>
          <p:cNvSpPr txBox="1">
            <a:spLocks noGrp="1"/>
          </p:cNvSpPr>
          <p:nvPr>
            <p:ph type="body" idx="1"/>
          </p:nvPr>
        </p:nvSpPr>
        <p:spPr>
          <a:xfrm>
            <a:off x="311700" y="1152475"/>
            <a:ext cx="5309293" cy="3739565"/>
          </a:xfrm>
          <a:prstGeom prst="rect">
            <a:avLst/>
          </a:prstGeom>
        </p:spPr>
        <p:txBody>
          <a:bodyPr spcFirstLastPara="1" wrap="square" lIns="91425" tIns="91425" rIns="91425" bIns="91425" anchor="t" anchorCtr="0">
            <a:noAutofit/>
          </a:bodyPr>
          <a:lstStyle/>
          <a:p>
            <a:pPr marL="114300" indent="0">
              <a:buNone/>
            </a:pPr>
            <a:r>
              <a:rPr lang="en-US" dirty="0"/>
              <a:t>The recounting of one or more real or fictitious EVENTS communicated by one, two, or several (more or less overt) NARRATORS to one, two, or several (more or less overt) NARRATEES.</a:t>
            </a:r>
          </a:p>
          <a:p>
            <a:pPr marL="114300" indent="0">
              <a:buNone/>
            </a:pPr>
            <a:endParaRPr lang="en-US" dirty="0"/>
          </a:p>
          <a:p>
            <a:pPr marL="114300" indent="0">
              <a:buNone/>
            </a:pPr>
            <a:r>
              <a:rPr lang="en-US" dirty="0"/>
              <a:t>Even such possibly uninteresting texts as “The man opened the door,” “The goldfish died,” and “The glass fell on the floor” are narratives, according to this definition.</a:t>
            </a:r>
          </a:p>
          <a:p>
            <a:pPr marL="114300" indent="0" algn="r">
              <a:buNone/>
            </a:pPr>
            <a:endParaRPr lang="en-US" dirty="0"/>
          </a:p>
          <a:p>
            <a:pPr marL="114300" indent="0">
              <a:buNone/>
            </a:pPr>
            <a:r>
              <a:rPr lang="en-US" dirty="0"/>
              <a:t>Gerald Prince – Dictionary of Narratology (1987)</a:t>
            </a:r>
          </a:p>
          <a:p>
            <a:pPr marL="114300" indent="0">
              <a:buNone/>
            </a:pPr>
            <a:endParaRPr lang="en-US" dirty="0"/>
          </a:p>
        </p:txBody>
      </p:sp>
      <p:pic>
        <p:nvPicPr>
          <p:cNvPr id="3" name="Picture 2">
            <a:extLst>
              <a:ext uri="{FF2B5EF4-FFF2-40B4-BE49-F238E27FC236}">
                <a16:creationId xmlns:a16="http://schemas.microsoft.com/office/drawing/2014/main" id="{3CE41272-9276-6F41-B942-BD9318941C20}"/>
              </a:ext>
            </a:extLst>
          </p:cNvPr>
          <p:cNvPicPr>
            <a:picLocks noChangeAspect="1"/>
          </p:cNvPicPr>
          <p:nvPr/>
        </p:nvPicPr>
        <p:blipFill>
          <a:blip r:embed="rId3"/>
          <a:stretch>
            <a:fillRect/>
          </a:stretch>
        </p:blipFill>
        <p:spPr>
          <a:xfrm>
            <a:off x="5955538" y="445025"/>
            <a:ext cx="2755900" cy="2794000"/>
          </a:xfrm>
          <a:prstGeom prst="rect">
            <a:avLst/>
          </a:prstGeom>
        </p:spPr>
      </p:pic>
    </p:spTree>
    <p:extLst>
      <p:ext uri="{BB962C8B-B14F-4D97-AF65-F5344CB8AC3E}">
        <p14:creationId xmlns:p14="http://schemas.microsoft.com/office/powerpoint/2010/main" val="24854288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0D6C6-0AAD-1446-9201-59F807B6D45C}"/>
              </a:ext>
            </a:extLst>
          </p:cNvPr>
          <p:cNvSpPr>
            <a:spLocks noGrp="1"/>
          </p:cNvSpPr>
          <p:nvPr>
            <p:ph type="title"/>
          </p:nvPr>
        </p:nvSpPr>
        <p:spPr/>
        <p:txBody>
          <a:bodyPr/>
          <a:lstStyle/>
          <a:p>
            <a:r>
              <a:rPr lang="en-US" dirty="0"/>
              <a:t>What to include?</a:t>
            </a:r>
          </a:p>
        </p:txBody>
      </p:sp>
      <p:sp>
        <p:nvSpPr>
          <p:cNvPr id="3" name="Text Placeholder 2">
            <a:extLst>
              <a:ext uri="{FF2B5EF4-FFF2-40B4-BE49-F238E27FC236}">
                <a16:creationId xmlns:a16="http://schemas.microsoft.com/office/drawing/2014/main" id="{046EDB72-4092-D64D-8BCA-C1B2DB37FDA3}"/>
              </a:ext>
            </a:extLst>
          </p:cNvPr>
          <p:cNvSpPr>
            <a:spLocks noGrp="1"/>
          </p:cNvSpPr>
          <p:nvPr>
            <p:ph type="body" idx="1"/>
          </p:nvPr>
        </p:nvSpPr>
        <p:spPr/>
        <p:txBody>
          <a:bodyPr/>
          <a:lstStyle/>
          <a:p>
            <a:pPr marL="114300" indent="0">
              <a:buNone/>
            </a:pPr>
            <a:r>
              <a:rPr lang="en-US" dirty="0"/>
              <a:t>Supplementary events invariably have their own impact and can carry a considerable amount of the narrative’s meaning. </a:t>
            </a:r>
          </a:p>
          <a:p>
            <a:pPr marL="114300" indent="0">
              <a:buNone/>
            </a:pPr>
            <a:endParaRPr lang="en-US" dirty="0"/>
          </a:p>
          <a:p>
            <a:pPr marL="114300" indent="0">
              <a:buNone/>
            </a:pPr>
            <a:r>
              <a:rPr lang="en-US" dirty="0"/>
              <a:t>They also raise an interesting question that constituent events do not: </a:t>
            </a:r>
          </a:p>
          <a:p>
            <a:pPr marL="114300" indent="0">
              <a:buNone/>
            </a:pPr>
            <a:r>
              <a:rPr lang="en-US" dirty="0"/>
              <a:t>Why were they include?  Since they are not necessary to the story, why did the author feel compelled to put them into the narrative?  Asking these questions is often useful in interpreting a narrative.</a:t>
            </a:r>
          </a:p>
        </p:txBody>
      </p:sp>
    </p:spTree>
    <p:extLst>
      <p:ext uri="{BB962C8B-B14F-4D97-AF65-F5344CB8AC3E}">
        <p14:creationId xmlns:p14="http://schemas.microsoft.com/office/powerpoint/2010/main" val="2363622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8DC80-5C2B-074E-A916-3313CDF5EB87}"/>
              </a:ext>
            </a:extLst>
          </p:cNvPr>
          <p:cNvSpPr>
            <a:spLocks noGrp="1"/>
          </p:cNvSpPr>
          <p:nvPr>
            <p:ph type="ctrTitle"/>
          </p:nvPr>
        </p:nvSpPr>
        <p:spPr>
          <a:xfrm>
            <a:off x="362607" y="372287"/>
            <a:ext cx="8418786" cy="4398925"/>
          </a:xfrm>
          <a:prstGeom prst="rect">
            <a:avLst/>
          </a:prstGeom>
          <a:noFill/>
          <a:ln>
            <a:noFill/>
          </a:ln>
        </p:spPr>
        <p:txBody>
          <a:bodyPr wrap="square" anchor="ctr">
            <a:normAutofit/>
          </a:bodyPr>
          <a:lstStyle/>
          <a:p>
            <a:pPr>
              <a:lnSpc>
                <a:spcPct val="90000"/>
              </a:lnSpc>
            </a:pPr>
            <a:r>
              <a:rPr lang="en-US" sz="4400" dirty="0"/>
              <a:t>What if abstract away from expression and analyze structure across narratives?</a:t>
            </a:r>
          </a:p>
        </p:txBody>
      </p:sp>
    </p:spTree>
    <p:extLst>
      <p:ext uri="{BB962C8B-B14F-4D97-AF65-F5344CB8AC3E}">
        <p14:creationId xmlns:p14="http://schemas.microsoft.com/office/powerpoint/2010/main" val="2343187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8B193-6A77-B543-AB58-8B29C32C97DE}"/>
              </a:ext>
            </a:extLst>
          </p:cNvPr>
          <p:cNvSpPr>
            <a:spLocks noGrp="1"/>
          </p:cNvSpPr>
          <p:nvPr>
            <p:ph type="title"/>
          </p:nvPr>
        </p:nvSpPr>
        <p:spPr>
          <a:xfrm>
            <a:off x="311700" y="445025"/>
            <a:ext cx="5584603" cy="572700"/>
          </a:xfrm>
        </p:spPr>
        <p:txBody>
          <a:bodyPr/>
          <a:lstStyle/>
          <a:p>
            <a:r>
              <a:rPr lang="en-US" dirty="0"/>
              <a:t>Vladimir Propp</a:t>
            </a:r>
            <a:br>
              <a:rPr lang="en-US" dirty="0"/>
            </a:br>
            <a:endParaRPr lang="en-US" dirty="0"/>
          </a:p>
        </p:txBody>
      </p:sp>
      <p:sp>
        <p:nvSpPr>
          <p:cNvPr id="3" name="Text Placeholder 2">
            <a:extLst>
              <a:ext uri="{FF2B5EF4-FFF2-40B4-BE49-F238E27FC236}">
                <a16:creationId xmlns:a16="http://schemas.microsoft.com/office/drawing/2014/main" id="{CA7CAD77-AF72-2C4D-922C-4536C41AECCC}"/>
              </a:ext>
            </a:extLst>
          </p:cNvPr>
          <p:cNvSpPr>
            <a:spLocks noGrp="1"/>
          </p:cNvSpPr>
          <p:nvPr>
            <p:ph type="body" idx="1"/>
          </p:nvPr>
        </p:nvSpPr>
        <p:spPr>
          <a:xfrm>
            <a:off x="311700" y="1152475"/>
            <a:ext cx="5584603" cy="3845194"/>
          </a:xfrm>
        </p:spPr>
        <p:txBody>
          <a:bodyPr/>
          <a:lstStyle/>
          <a:p>
            <a:pPr marL="114300" indent="0">
              <a:buNone/>
            </a:pPr>
            <a:r>
              <a:rPr lang="en-US" dirty="0"/>
              <a:t>a Soviet folklorist and scholar who analyzed the basic structural elements of Russian folk tales in the 1920s to identify their simplest irreducible structural units.</a:t>
            </a:r>
          </a:p>
          <a:p>
            <a:pPr marL="114300" indent="0">
              <a:buNone/>
            </a:pPr>
            <a:endParaRPr lang="en-US" dirty="0"/>
          </a:p>
          <a:p>
            <a:pPr marL="114300" indent="0">
              <a:buNone/>
            </a:pPr>
            <a:r>
              <a:rPr lang="en-US" dirty="0"/>
              <a:t>Based on his analysis of 100 folktale, there were 31 basic structural elements (or 'functions') that typically occurred in fairy tales, and 7 abstract characters.</a:t>
            </a:r>
          </a:p>
          <a:p>
            <a:pPr marL="114300" indent="0">
              <a:buNone/>
            </a:pPr>
            <a:r>
              <a:rPr lang="en-US" dirty="0"/>
              <a:t> </a:t>
            </a:r>
          </a:p>
        </p:txBody>
      </p:sp>
      <p:pic>
        <p:nvPicPr>
          <p:cNvPr id="4" name="Picture 3">
            <a:extLst>
              <a:ext uri="{FF2B5EF4-FFF2-40B4-BE49-F238E27FC236}">
                <a16:creationId xmlns:a16="http://schemas.microsoft.com/office/drawing/2014/main" id="{963F209D-117F-B648-977F-87B231A26900}"/>
              </a:ext>
            </a:extLst>
          </p:cNvPr>
          <p:cNvPicPr>
            <a:picLocks noChangeAspect="1"/>
          </p:cNvPicPr>
          <p:nvPr/>
        </p:nvPicPr>
        <p:blipFill>
          <a:blip r:embed="rId2"/>
          <a:stretch>
            <a:fillRect/>
          </a:stretch>
        </p:blipFill>
        <p:spPr>
          <a:xfrm>
            <a:off x="6146800" y="311150"/>
            <a:ext cx="2997200" cy="4521200"/>
          </a:xfrm>
          <a:prstGeom prst="rect">
            <a:avLst/>
          </a:prstGeom>
        </p:spPr>
      </p:pic>
    </p:spTree>
    <p:extLst>
      <p:ext uri="{BB962C8B-B14F-4D97-AF65-F5344CB8AC3E}">
        <p14:creationId xmlns:p14="http://schemas.microsoft.com/office/powerpoint/2010/main" val="25394977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CB04B9-024E-0C48-A2D5-1ECA10125874}"/>
              </a:ext>
            </a:extLst>
          </p:cNvPr>
          <p:cNvPicPr>
            <a:picLocks noChangeAspect="1"/>
          </p:cNvPicPr>
          <p:nvPr/>
        </p:nvPicPr>
        <p:blipFill>
          <a:blip r:embed="rId3"/>
          <a:stretch>
            <a:fillRect/>
          </a:stretch>
        </p:blipFill>
        <p:spPr>
          <a:xfrm>
            <a:off x="1143000" y="0"/>
            <a:ext cx="6858000" cy="5143500"/>
          </a:xfrm>
          <a:prstGeom prst="rect">
            <a:avLst/>
          </a:prstGeom>
        </p:spPr>
      </p:pic>
    </p:spTree>
    <p:extLst>
      <p:ext uri="{BB962C8B-B14F-4D97-AF65-F5344CB8AC3E}">
        <p14:creationId xmlns:p14="http://schemas.microsoft.com/office/powerpoint/2010/main" val="32517981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CFA532-4B18-CC4C-A02B-75E540A2F411}"/>
              </a:ext>
            </a:extLst>
          </p:cNvPr>
          <p:cNvPicPr>
            <a:picLocks noChangeAspect="1"/>
          </p:cNvPicPr>
          <p:nvPr/>
        </p:nvPicPr>
        <p:blipFill>
          <a:blip r:embed="rId3"/>
          <a:stretch>
            <a:fillRect/>
          </a:stretch>
        </p:blipFill>
        <p:spPr>
          <a:xfrm>
            <a:off x="3150921" y="118242"/>
            <a:ext cx="5806076" cy="5143500"/>
          </a:xfrm>
          <a:prstGeom prst="rect">
            <a:avLst/>
          </a:prstGeom>
        </p:spPr>
      </p:pic>
      <p:pic>
        <p:nvPicPr>
          <p:cNvPr id="5" name="Picture 4">
            <a:extLst>
              <a:ext uri="{FF2B5EF4-FFF2-40B4-BE49-F238E27FC236}">
                <a16:creationId xmlns:a16="http://schemas.microsoft.com/office/drawing/2014/main" id="{65D44FB6-DCE5-0A41-93DF-62C5B2BDD03A}"/>
              </a:ext>
            </a:extLst>
          </p:cNvPr>
          <p:cNvPicPr>
            <a:picLocks noChangeAspect="1"/>
          </p:cNvPicPr>
          <p:nvPr/>
        </p:nvPicPr>
        <p:blipFill>
          <a:blip r:embed="rId4"/>
          <a:stretch>
            <a:fillRect/>
          </a:stretch>
        </p:blipFill>
        <p:spPr>
          <a:xfrm>
            <a:off x="78830" y="520262"/>
            <a:ext cx="2817605" cy="4339460"/>
          </a:xfrm>
          <a:prstGeom prst="rect">
            <a:avLst/>
          </a:prstGeom>
        </p:spPr>
      </p:pic>
    </p:spTree>
    <p:extLst>
      <p:ext uri="{BB962C8B-B14F-4D97-AF65-F5344CB8AC3E}">
        <p14:creationId xmlns:p14="http://schemas.microsoft.com/office/powerpoint/2010/main" val="32911992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600EB-6831-1D47-AF77-66704A7F9F5C}"/>
              </a:ext>
            </a:extLst>
          </p:cNvPr>
          <p:cNvSpPr>
            <a:spLocks noGrp="1"/>
          </p:cNvSpPr>
          <p:nvPr>
            <p:ph type="title"/>
          </p:nvPr>
        </p:nvSpPr>
        <p:spPr/>
        <p:txBody>
          <a:bodyPr/>
          <a:lstStyle/>
          <a:p>
            <a:r>
              <a:rPr lang="en-US" dirty="0"/>
              <a:t>Joseph Campbell</a:t>
            </a:r>
          </a:p>
        </p:txBody>
      </p:sp>
      <p:sp>
        <p:nvSpPr>
          <p:cNvPr id="4" name="Text Placeholder 3">
            <a:extLst>
              <a:ext uri="{FF2B5EF4-FFF2-40B4-BE49-F238E27FC236}">
                <a16:creationId xmlns:a16="http://schemas.microsoft.com/office/drawing/2014/main" id="{B2DD0E12-2A0D-5B46-A741-B2A59ADCFB06}"/>
              </a:ext>
            </a:extLst>
          </p:cNvPr>
          <p:cNvSpPr>
            <a:spLocks noGrp="1"/>
          </p:cNvSpPr>
          <p:nvPr>
            <p:ph type="body" idx="1"/>
          </p:nvPr>
        </p:nvSpPr>
        <p:spPr>
          <a:xfrm>
            <a:off x="311700" y="1152475"/>
            <a:ext cx="4546204" cy="3416400"/>
          </a:xfrm>
        </p:spPr>
        <p:txBody>
          <a:bodyPr/>
          <a:lstStyle/>
          <a:p>
            <a:pPr marL="114300" indent="0">
              <a:buNone/>
            </a:pPr>
            <a:r>
              <a:rPr lang="en-US" dirty="0"/>
              <a:t>Wrote a book called </a:t>
            </a:r>
            <a:r>
              <a:rPr lang="en-US" i="1" dirty="0"/>
              <a:t>The Hero with a Thousand Faces </a:t>
            </a:r>
            <a:r>
              <a:rPr lang="en-US" dirty="0"/>
              <a:t>(1949), in which he discusses his theory of the journey of the archetypal hero shared by world mythologies, termed the monomyth.</a:t>
            </a:r>
          </a:p>
        </p:txBody>
      </p:sp>
      <p:pic>
        <p:nvPicPr>
          <p:cNvPr id="5" name="Picture 4">
            <a:extLst>
              <a:ext uri="{FF2B5EF4-FFF2-40B4-BE49-F238E27FC236}">
                <a16:creationId xmlns:a16="http://schemas.microsoft.com/office/drawing/2014/main" id="{8B4CE87A-DA9B-A548-B4D5-B84342CF3A61}"/>
              </a:ext>
            </a:extLst>
          </p:cNvPr>
          <p:cNvPicPr>
            <a:picLocks noChangeAspect="1"/>
          </p:cNvPicPr>
          <p:nvPr/>
        </p:nvPicPr>
        <p:blipFill>
          <a:blip r:embed="rId3"/>
          <a:stretch>
            <a:fillRect/>
          </a:stretch>
        </p:blipFill>
        <p:spPr>
          <a:xfrm>
            <a:off x="4857904" y="883850"/>
            <a:ext cx="4286096" cy="3814625"/>
          </a:xfrm>
          <a:prstGeom prst="rect">
            <a:avLst/>
          </a:prstGeom>
        </p:spPr>
      </p:pic>
    </p:spTree>
    <p:extLst>
      <p:ext uri="{BB962C8B-B14F-4D97-AF65-F5344CB8AC3E}">
        <p14:creationId xmlns:p14="http://schemas.microsoft.com/office/powerpoint/2010/main" val="24070390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C2158-4DC2-7245-9387-EC463CEB702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8CE9676-BA42-1C4E-8EFC-9B4FBBBE86B8}"/>
              </a:ext>
            </a:extLst>
          </p:cNvPr>
          <p:cNvSpPr>
            <a:spLocks noGrp="1"/>
          </p:cNvSpPr>
          <p:nvPr>
            <p:ph type="body" idx="1"/>
          </p:nvPr>
        </p:nvSpPr>
        <p:spPr/>
        <p:txBody>
          <a:bodyPr/>
          <a:lstStyle/>
          <a:p>
            <a:endParaRPr lang="en-US"/>
          </a:p>
        </p:txBody>
      </p:sp>
      <p:pic>
        <p:nvPicPr>
          <p:cNvPr id="5" name="Picture 4" descr="A picture containing game, mirror&#10;&#10;Description automatically generated">
            <a:extLst>
              <a:ext uri="{FF2B5EF4-FFF2-40B4-BE49-F238E27FC236}">
                <a16:creationId xmlns:a16="http://schemas.microsoft.com/office/drawing/2014/main" id="{D825CBC1-10B0-AA4F-A0C0-60DB390842D0}"/>
              </a:ext>
            </a:extLst>
          </p:cNvPr>
          <p:cNvPicPr>
            <a:picLocks noChangeAspect="1"/>
          </p:cNvPicPr>
          <p:nvPr/>
        </p:nvPicPr>
        <p:blipFill>
          <a:blip r:embed="rId3"/>
          <a:stretch>
            <a:fillRect/>
          </a:stretch>
        </p:blipFill>
        <p:spPr>
          <a:xfrm>
            <a:off x="25513" y="0"/>
            <a:ext cx="9092973" cy="5143500"/>
          </a:xfrm>
          <a:prstGeom prst="rect">
            <a:avLst/>
          </a:prstGeom>
        </p:spPr>
      </p:pic>
      <p:sp>
        <p:nvSpPr>
          <p:cNvPr id="6" name="Rectangle 5">
            <a:extLst>
              <a:ext uri="{FF2B5EF4-FFF2-40B4-BE49-F238E27FC236}">
                <a16:creationId xmlns:a16="http://schemas.microsoft.com/office/drawing/2014/main" id="{C188410D-28D7-104B-9F0B-45412E414669}"/>
              </a:ext>
            </a:extLst>
          </p:cNvPr>
          <p:cNvSpPr/>
          <p:nvPr/>
        </p:nvSpPr>
        <p:spPr>
          <a:xfrm>
            <a:off x="5026190" y="4835723"/>
            <a:ext cx="4262705" cy="307777"/>
          </a:xfrm>
          <a:prstGeom prst="rect">
            <a:avLst/>
          </a:prstGeom>
        </p:spPr>
        <p:txBody>
          <a:bodyPr wrap="none">
            <a:spAutoFit/>
          </a:bodyPr>
          <a:lstStyle/>
          <a:p>
            <a:r>
              <a:rPr lang="en-US" dirty="0">
                <a:hlinkClick r:id="rId4"/>
              </a:rPr>
              <a:t>https://www.youtube.com/watch?v=Hhk4N9A0oCA </a:t>
            </a:r>
            <a:endParaRPr lang="en-US" dirty="0"/>
          </a:p>
        </p:txBody>
      </p:sp>
    </p:spTree>
    <p:extLst>
      <p:ext uri="{BB962C8B-B14F-4D97-AF65-F5344CB8AC3E}">
        <p14:creationId xmlns:p14="http://schemas.microsoft.com/office/powerpoint/2010/main" val="3207051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B7B30-F4F4-EC46-8A79-42937F011E8C}"/>
              </a:ext>
            </a:extLst>
          </p:cNvPr>
          <p:cNvSpPr>
            <a:spLocks noGrp="1"/>
          </p:cNvSpPr>
          <p:nvPr>
            <p:ph type="title"/>
          </p:nvPr>
        </p:nvSpPr>
        <p:spPr/>
        <p:txBody>
          <a:bodyPr/>
          <a:lstStyle/>
          <a:p>
            <a:r>
              <a:rPr lang="en-US" dirty="0" err="1"/>
              <a:t>Masterplots</a:t>
            </a:r>
            <a:endParaRPr lang="en-US" dirty="0"/>
          </a:p>
        </p:txBody>
      </p:sp>
      <p:sp>
        <p:nvSpPr>
          <p:cNvPr id="3" name="Text Placeholder 2">
            <a:extLst>
              <a:ext uri="{FF2B5EF4-FFF2-40B4-BE49-F238E27FC236}">
                <a16:creationId xmlns:a16="http://schemas.microsoft.com/office/drawing/2014/main" id="{6887FCDC-EBB8-A14C-ADEA-CB2CEB73149B}"/>
              </a:ext>
            </a:extLst>
          </p:cNvPr>
          <p:cNvSpPr>
            <a:spLocks noGrp="1"/>
          </p:cNvSpPr>
          <p:nvPr>
            <p:ph type="body" idx="1"/>
          </p:nvPr>
        </p:nvSpPr>
        <p:spPr/>
        <p:txBody>
          <a:bodyPr/>
          <a:lstStyle/>
          <a:p>
            <a:pPr marL="114300" indent="0">
              <a:buNone/>
            </a:pPr>
            <a:r>
              <a:rPr lang="en-US" dirty="0" err="1"/>
              <a:t>Masterplots</a:t>
            </a:r>
            <a:r>
              <a:rPr lang="en-US" dirty="0"/>
              <a:t> are stories that we tell over and over in myriad forms and that connect vitally with our deepest values, wishes, and fears.  Cinderella is one of them. What is necessary for the story of Cinderella to be the story of Cinderella? Is a magical transformation of Cinderella necessary? Is the ball necessary? Is the Prince’s search for Cinderella necessary ? Is the happy ending necessary?</a:t>
            </a:r>
          </a:p>
          <a:p>
            <a:pPr marL="114300" indent="0">
              <a:buNone/>
            </a:pPr>
            <a:endParaRPr lang="en-US" dirty="0"/>
          </a:p>
          <a:p>
            <a:pPr marL="114300" indent="0">
              <a:buNone/>
            </a:pPr>
            <a:r>
              <a:rPr lang="en-US" dirty="0"/>
              <a:t>Works like Harry Potter and the Goblet of Fire are narratives  The </a:t>
            </a:r>
            <a:r>
              <a:rPr lang="en-US" dirty="0" err="1"/>
              <a:t>masterplots</a:t>
            </a:r>
            <a:r>
              <a:rPr lang="en-US" dirty="0"/>
              <a:t> that underlie them are skeletal and adaptable, and they can recur in narrative after narrative . Roger </a:t>
            </a:r>
            <a:r>
              <a:rPr lang="en-US" dirty="0" err="1"/>
              <a:t>Schank</a:t>
            </a:r>
            <a:r>
              <a:rPr lang="en-US" dirty="0"/>
              <a:t>  proposed the term “story skeleton” for something like </a:t>
            </a:r>
            <a:r>
              <a:rPr lang="en-US" dirty="0" err="1"/>
              <a:t>masterplots</a:t>
            </a:r>
            <a:r>
              <a:rPr lang="en-US" dirty="0"/>
              <a:t>.</a:t>
            </a:r>
          </a:p>
          <a:p>
            <a:pPr marL="114300" indent="0">
              <a:buNone/>
            </a:pPr>
            <a:endParaRPr lang="en-US" dirty="0"/>
          </a:p>
        </p:txBody>
      </p:sp>
    </p:spTree>
    <p:extLst>
      <p:ext uri="{BB962C8B-B14F-4D97-AF65-F5344CB8AC3E}">
        <p14:creationId xmlns:p14="http://schemas.microsoft.com/office/powerpoint/2010/main" val="783288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9496E-83C1-6E4E-8B1D-5F68478AE396}"/>
              </a:ext>
            </a:extLst>
          </p:cNvPr>
          <p:cNvSpPr>
            <a:spLocks noGrp="1"/>
          </p:cNvSpPr>
          <p:nvPr>
            <p:ph type="title"/>
          </p:nvPr>
        </p:nvSpPr>
        <p:spPr/>
        <p:txBody>
          <a:bodyPr/>
          <a:lstStyle/>
          <a:p>
            <a:r>
              <a:rPr lang="en-US" dirty="0"/>
              <a:t>Roger </a:t>
            </a:r>
            <a:r>
              <a:rPr lang="en-US" dirty="0" err="1"/>
              <a:t>Schank</a:t>
            </a:r>
            <a:r>
              <a:rPr lang="en-US" dirty="0"/>
              <a:t> and Scripts</a:t>
            </a:r>
          </a:p>
        </p:txBody>
      </p:sp>
      <p:sp>
        <p:nvSpPr>
          <p:cNvPr id="3" name="Text Placeholder 2">
            <a:extLst>
              <a:ext uri="{FF2B5EF4-FFF2-40B4-BE49-F238E27FC236}">
                <a16:creationId xmlns:a16="http://schemas.microsoft.com/office/drawing/2014/main" id="{DB1D87B0-F97A-0043-89BB-5FCF09546676}"/>
              </a:ext>
            </a:extLst>
          </p:cNvPr>
          <p:cNvSpPr>
            <a:spLocks noGrp="1"/>
          </p:cNvSpPr>
          <p:nvPr>
            <p:ph type="body" idx="1"/>
          </p:nvPr>
        </p:nvSpPr>
        <p:spPr>
          <a:xfrm>
            <a:off x="311700" y="1152475"/>
            <a:ext cx="5174700" cy="3416400"/>
          </a:xfrm>
        </p:spPr>
        <p:txBody>
          <a:bodyPr/>
          <a:lstStyle/>
          <a:p>
            <a:pPr marL="114300" indent="0">
              <a:buNone/>
            </a:pPr>
            <a:r>
              <a:rPr lang="en-US" dirty="0"/>
              <a:t>How do people organize all the knowledge they must have in order to understand? How do people know what behavior is appropriate for a particular situation?</a:t>
            </a:r>
          </a:p>
        </p:txBody>
      </p:sp>
      <p:pic>
        <p:nvPicPr>
          <p:cNvPr id="5" name="Picture 4" descr="A screenshot of a cell phone&#10;&#10;Description automatically generated">
            <a:extLst>
              <a:ext uri="{FF2B5EF4-FFF2-40B4-BE49-F238E27FC236}">
                <a16:creationId xmlns:a16="http://schemas.microsoft.com/office/drawing/2014/main" id="{FB530B9B-E685-A545-9A2D-EDE3C738A2B6}"/>
              </a:ext>
            </a:extLst>
          </p:cNvPr>
          <p:cNvPicPr>
            <a:picLocks noChangeAspect="1"/>
          </p:cNvPicPr>
          <p:nvPr/>
        </p:nvPicPr>
        <p:blipFill>
          <a:blip r:embed="rId2"/>
          <a:stretch>
            <a:fillRect/>
          </a:stretch>
        </p:blipFill>
        <p:spPr>
          <a:xfrm>
            <a:off x="5600176" y="0"/>
            <a:ext cx="3543824" cy="5143500"/>
          </a:xfrm>
          <a:prstGeom prst="rect">
            <a:avLst/>
          </a:prstGeom>
        </p:spPr>
      </p:pic>
    </p:spTree>
    <p:extLst>
      <p:ext uri="{BB962C8B-B14F-4D97-AF65-F5344CB8AC3E}">
        <p14:creationId xmlns:p14="http://schemas.microsoft.com/office/powerpoint/2010/main" val="9783664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5A6EA543-9DF4-4A43-816E-BB84F0A7F46B}"/>
              </a:ext>
            </a:extLst>
          </p:cNvPr>
          <p:cNvPicPr>
            <a:picLocks noChangeAspect="1"/>
          </p:cNvPicPr>
          <p:nvPr/>
        </p:nvPicPr>
        <p:blipFill>
          <a:blip r:embed="rId2"/>
          <a:stretch>
            <a:fillRect/>
          </a:stretch>
        </p:blipFill>
        <p:spPr>
          <a:xfrm>
            <a:off x="-1" y="469240"/>
            <a:ext cx="4941583" cy="3238234"/>
          </a:xfrm>
          <a:prstGeom prst="rect">
            <a:avLst/>
          </a:prstGeom>
        </p:spPr>
      </p:pic>
      <p:pic>
        <p:nvPicPr>
          <p:cNvPr id="9" name="Picture 8" descr="A screenshot of text&#10;&#10;Description automatically generated">
            <a:extLst>
              <a:ext uri="{FF2B5EF4-FFF2-40B4-BE49-F238E27FC236}">
                <a16:creationId xmlns:a16="http://schemas.microsoft.com/office/drawing/2014/main" id="{77299354-1F33-F74D-9F01-F0E89C7023C6}"/>
              </a:ext>
            </a:extLst>
          </p:cNvPr>
          <p:cNvPicPr>
            <a:picLocks noChangeAspect="1"/>
          </p:cNvPicPr>
          <p:nvPr/>
        </p:nvPicPr>
        <p:blipFill>
          <a:blip r:embed="rId3"/>
          <a:stretch>
            <a:fillRect/>
          </a:stretch>
        </p:blipFill>
        <p:spPr>
          <a:xfrm>
            <a:off x="4716049" y="469240"/>
            <a:ext cx="4271352" cy="3771684"/>
          </a:xfrm>
          <a:prstGeom prst="rect">
            <a:avLst/>
          </a:prstGeom>
        </p:spPr>
      </p:pic>
    </p:spTree>
    <p:extLst>
      <p:ext uri="{BB962C8B-B14F-4D97-AF65-F5344CB8AC3E}">
        <p14:creationId xmlns:p14="http://schemas.microsoft.com/office/powerpoint/2010/main" val="2662440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5DEC04-8968-A647-8E60-980857F51FE3}"/>
              </a:ext>
            </a:extLst>
          </p:cNvPr>
          <p:cNvSpPr>
            <a:spLocks noGrp="1"/>
          </p:cNvSpPr>
          <p:nvPr>
            <p:ph type="body" idx="2"/>
          </p:nvPr>
        </p:nvSpPr>
        <p:spPr>
          <a:xfrm>
            <a:off x="4832400" y="328322"/>
            <a:ext cx="3999900" cy="4486853"/>
          </a:xfrm>
        </p:spPr>
        <p:txBody>
          <a:bodyPr/>
          <a:lstStyle/>
          <a:p>
            <a:pPr marL="139700" indent="0">
              <a:buNone/>
            </a:pPr>
            <a:r>
              <a:rPr lang="en-US" sz="2000" dirty="0"/>
              <a:t>Narrative tense</a:t>
            </a:r>
          </a:p>
          <a:p>
            <a:r>
              <a:rPr lang="en-US" sz="2000" dirty="0"/>
              <a:t>Order</a:t>
            </a:r>
          </a:p>
          <a:p>
            <a:r>
              <a:rPr lang="en-US" sz="2000" dirty="0"/>
              <a:t>Speed</a:t>
            </a:r>
          </a:p>
          <a:p>
            <a:r>
              <a:rPr lang="en-US" sz="2000" dirty="0"/>
              <a:t>Frequency</a:t>
            </a:r>
          </a:p>
          <a:p>
            <a:pPr marL="139700" indent="0">
              <a:buNone/>
            </a:pPr>
            <a:endParaRPr lang="en-US" sz="2000" dirty="0"/>
          </a:p>
          <a:p>
            <a:pPr marL="139700" indent="0">
              <a:buNone/>
            </a:pPr>
            <a:r>
              <a:rPr lang="en-US" sz="2000" dirty="0"/>
              <a:t>Narrative mood </a:t>
            </a:r>
          </a:p>
          <a:p>
            <a:r>
              <a:rPr lang="en-US" sz="2000" dirty="0"/>
              <a:t>Distance</a:t>
            </a:r>
          </a:p>
          <a:p>
            <a:r>
              <a:rPr lang="en-US" sz="2000" dirty="0"/>
              <a:t>Focalization</a:t>
            </a:r>
          </a:p>
          <a:p>
            <a:pPr marL="139700" indent="0">
              <a:buNone/>
            </a:pPr>
            <a:endParaRPr lang="en-US" sz="2000" dirty="0"/>
          </a:p>
          <a:p>
            <a:pPr marL="139700" indent="0">
              <a:buNone/>
            </a:pPr>
            <a:r>
              <a:rPr lang="en-US" sz="2000" dirty="0"/>
              <a:t>Narrative voice </a:t>
            </a:r>
          </a:p>
          <a:p>
            <a:r>
              <a:rPr lang="en-US" sz="2000" dirty="0"/>
              <a:t>Time of narrating</a:t>
            </a:r>
          </a:p>
          <a:p>
            <a:r>
              <a:rPr lang="en-US" sz="2000" dirty="0"/>
              <a:t>Narrator &amp; narratee</a:t>
            </a:r>
          </a:p>
        </p:txBody>
      </p:sp>
      <p:pic>
        <p:nvPicPr>
          <p:cNvPr id="6" name="Picture 5">
            <a:extLst>
              <a:ext uri="{FF2B5EF4-FFF2-40B4-BE49-F238E27FC236}">
                <a16:creationId xmlns:a16="http://schemas.microsoft.com/office/drawing/2014/main" id="{5AC10D20-C3D4-C248-99D5-8D534B4C83D4}"/>
              </a:ext>
            </a:extLst>
          </p:cNvPr>
          <p:cNvPicPr>
            <a:picLocks noChangeAspect="1"/>
          </p:cNvPicPr>
          <p:nvPr/>
        </p:nvPicPr>
        <p:blipFill>
          <a:blip r:embed="rId3"/>
          <a:stretch>
            <a:fillRect/>
          </a:stretch>
        </p:blipFill>
        <p:spPr>
          <a:xfrm>
            <a:off x="458731" y="82022"/>
            <a:ext cx="3230399" cy="4979455"/>
          </a:xfrm>
          <a:prstGeom prst="rect">
            <a:avLst/>
          </a:prstGeom>
        </p:spPr>
      </p:pic>
    </p:spTree>
    <p:extLst>
      <p:ext uri="{BB962C8B-B14F-4D97-AF65-F5344CB8AC3E}">
        <p14:creationId xmlns:p14="http://schemas.microsoft.com/office/powerpoint/2010/main" val="19664697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5B4D42-F5BD-114E-BE08-A22C7884DFE5}"/>
              </a:ext>
            </a:extLst>
          </p:cNvPr>
          <p:cNvSpPr txBox="1"/>
          <p:nvPr/>
        </p:nvSpPr>
        <p:spPr>
          <a:xfrm>
            <a:off x="311700" y="1545450"/>
            <a:ext cx="8520600" cy="2052600"/>
          </a:xfrm>
          <a:prstGeom prst="rect">
            <a:avLst/>
          </a:prstGeom>
          <a:noFill/>
          <a:ln>
            <a:noFill/>
          </a:ln>
        </p:spPr>
        <p:txBody>
          <a:bodyPr spcFirstLastPara="1" wrap="square" lIns="91425" tIns="91425" rIns="91425" bIns="91425" rtlCol="0" anchor="b" anchorCtr="0">
            <a:normAutofit/>
          </a:bodyPr>
          <a:lstStyle/>
          <a:p>
            <a:pPr algn="ctr">
              <a:spcAft>
                <a:spcPts val="600"/>
              </a:spcAft>
              <a:buClr>
                <a:schemeClr val="dk1"/>
              </a:buClr>
              <a:buSzPts val="5200"/>
            </a:pPr>
            <a:r>
              <a:rPr lang="en-US" sz="5200" b="0" i="0" u="none" strike="noStrike" cap="none" dirty="0">
                <a:solidFill>
                  <a:schemeClr val="dk1"/>
                </a:solidFill>
                <a:latin typeface="Arial"/>
                <a:ea typeface="Arial"/>
                <a:cs typeface="Arial"/>
                <a:sym typeface="Arial"/>
              </a:rPr>
              <a:t>Can we learn scripts automatically?</a:t>
            </a:r>
          </a:p>
        </p:txBody>
      </p:sp>
    </p:spTree>
    <p:extLst>
      <p:ext uri="{BB962C8B-B14F-4D97-AF65-F5344CB8AC3E}">
        <p14:creationId xmlns:p14="http://schemas.microsoft.com/office/powerpoint/2010/main" val="2489706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5B4D42-F5BD-114E-BE08-A22C7884DFE5}"/>
              </a:ext>
            </a:extLst>
          </p:cNvPr>
          <p:cNvSpPr txBox="1"/>
          <p:nvPr/>
        </p:nvSpPr>
        <p:spPr>
          <a:xfrm>
            <a:off x="311700" y="1545450"/>
            <a:ext cx="8520600" cy="2052600"/>
          </a:xfrm>
          <a:prstGeom prst="rect">
            <a:avLst/>
          </a:prstGeom>
          <a:noFill/>
          <a:ln>
            <a:noFill/>
          </a:ln>
        </p:spPr>
        <p:txBody>
          <a:bodyPr spcFirstLastPara="1" wrap="square" lIns="91425" tIns="91425" rIns="91425" bIns="91425" rtlCol="0" anchor="b" anchorCtr="0">
            <a:normAutofit/>
          </a:bodyPr>
          <a:lstStyle/>
          <a:p>
            <a:pPr algn="ctr">
              <a:spcAft>
                <a:spcPts val="600"/>
              </a:spcAft>
              <a:buClr>
                <a:schemeClr val="dk1"/>
              </a:buClr>
              <a:buSzPts val="5200"/>
            </a:pPr>
            <a:r>
              <a:rPr lang="en-US" sz="5200" b="0" i="0" u="none" strike="noStrike" cap="none" dirty="0">
                <a:solidFill>
                  <a:schemeClr val="dk1"/>
                </a:solidFill>
                <a:latin typeface="Arial"/>
                <a:ea typeface="Arial"/>
                <a:cs typeface="Arial"/>
                <a:sym typeface="Arial"/>
              </a:rPr>
              <a:t>Can we learn scripts automatically?</a:t>
            </a:r>
          </a:p>
        </p:txBody>
      </p:sp>
    </p:spTree>
    <p:extLst>
      <p:ext uri="{BB962C8B-B14F-4D97-AF65-F5344CB8AC3E}">
        <p14:creationId xmlns:p14="http://schemas.microsoft.com/office/powerpoint/2010/main" val="4754937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5B4D42-F5BD-114E-BE08-A22C7884DFE5}"/>
              </a:ext>
            </a:extLst>
          </p:cNvPr>
          <p:cNvSpPr txBox="1"/>
          <p:nvPr/>
        </p:nvSpPr>
        <p:spPr>
          <a:xfrm>
            <a:off x="311700" y="1545450"/>
            <a:ext cx="8520600" cy="2052600"/>
          </a:xfrm>
          <a:prstGeom prst="rect">
            <a:avLst/>
          </a:prstGeom>
          <a:noFill/>
          <a:ln>
            <a:noFill/>
          </a:ln>
        </p:spPr>
        <p:txBody>
          <a:bodyPr spcFirstLastPara="1" wrap="square" lIns="91425" tIns="91425" rIns="91425" bIns="91425" rtlCol="0" anchor="b" anchorCtr="0">
            <a:normAutofit/>
          </a:bodyPr>
          <a:lstStyle/>
          <a:p>
            <a:pPr algn="ctr">
              <a:spcAft>
                <a:spcPts val="600"/>
              </a:spcAft>
              <a:buClr>
                <a:schemeClr val="dk1"/>
              </a:buClr>
              <a:buSzPts val="5200"/>
            </a:pPr>
            <a:r>
              <a:rPr lang="en-US" sz="5200" b="0" i="0" u="none" strike="noStrike" cap="none" dirty="0">
                <a:solidFill>
                  <a:schemeClr val="dk1"/>
                </a:solidFill>
                <a:latin typeface="Arial"/>
                <a:ea typeface="Arial"/>
                <a:cs typeface="Arial"/>
                <a:sym typeface="Arial"/>
              </a:rPr>
              <a:t>Can we learn scripts automatically?</a:t>
            </a:r>
          </a:p>
        </p:txBody>
      </p:sp>
      <p:pic>
        <p:nvPicPr>
          <p:cNvPr id="4" name="Picture 3" descr="A screenshot of a cell phone&#10;&#10;Description automatically generated">
            <a:extLst>
              <a:ext uri="{FF2B5EF4-FFF2-40B4-BE49-F238E27FC236}">
                <a16:creationId xmlns:a16="http://schemas.microsoft.com/office/drawing/2014/main" id="{62D66D2C-7715-3D4C-B8FB-688AA8BACA69}"/>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9491537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96FF8D4-0C22-D14F-BC3A-0C8CEE4FF135}"/>
              </a:ext>
            </a:extLst>
          </p:cNvPr>
          <p:cNvPicPr>
            <a:picLocks noChangeAspect="1"/>
          </p:cNvPicPr>
          <p:nvPr/>
        </p:nvPicPr>
        <p:blipFill>
          <a:blip r:embed="rId2"/>
          <a:stretch>
            <a:fillRect/>
          </a:stretch>
        </p:blipFill>
        <p:spPr>
          <a:xfrm>
            <a:off x="0" y="0"/>
            <a:ext cx="9144000" cy="5143500"/>
          </a:xfrm>
          <a:prstGeom prst="rect">
            <a:avLst/>
          </a:prstGeom>
        </p:spPr>
      </p:pic>
      <p:pic>
        <p:nvPicPr>
          <p:cNvPr id="14" name="Picture 13">
            <a:extLst>
              <a:ext uri="{FF2B5EF4-FFF2-40B4-BE49-F238E27FC236}">
                <a16:creationId xmlns:a16="http://schemas.microsoft.com/office/drawing/2014/main" id="{F1B81B3B-4B15-7343-AC0E-DAC49E2D5705}"/>
              </a:ext>
            </a:extLst>
          </p:cNvPr>
          <p:cNvPicPr>
            <a:picLocks noChangeAspect="1"/>
          </p:cNvPicPr>
          <p:nvPr/>
        </p:nvPicPr>
        <p:blipFill>
          <a:blip r:embed="rId3"/>
          <a:stretch>
            <a:fillRect/>
          </a:stretch>
        </p:blipFill>
        <p:spPr>
          <a:xfrm>
            <a:off x="0" y="0"/>
            <a:ext cx="9144000" cy="5143500"/>
          </a:xfrm>
          <a:prstGeom prst="rect">
            <a:avLst/>
          </a:prstGeom>
        </p:spPr>
      </p:pic>
      <p:pic>
        <p:nvPicPr>
          <p:cNvPr id="16" name="Picture 15">
            <a:extLst>
              <a:ext uri="{FF2B5EF4-FFF2-40B4-BE49-F238E27FC236}">
                <a16:creationId xmlns:a16="http://schemas.microsoft.com/office/drawing/2014/main" id="{2C1D4AC8-55CE-6847-B21F-11FB9715FD8F}"/>
              </a:ext>
            </a:extLst>
          </p:cNvPr>
          <p:cNvPicPr>
            <a:picLocks noChangeAspect="1"/>
          </p:cNvPicPr>
          <p:nvPr/>
        </p:nvPicPr>
        <p:blipFill>
          <a:blip r:embed="rId4"/>
          <a:stretch>
            <a:fillRect/>
          </a:stretch>
        </p:blipFill>
        <p:spPr>
          <a:xfrm>
            <a:off x="0" y="0"/>
            <a:ext cx="9144000" cy="5143500"/>
          </a:xfrm>
          <a:prstGeom prst="rect">
            <a:avLst/>
          </a:prstGeom>
        </p:spPr>
      </p:pic>
      <p:pic>
        <p:nvPicPr>
          <p:cNvPr id="18" name="Picture 17">
            <a:extLst>
              <a:ext uri="{FF2B5EF4-FFF2-40B4-BE49-F238E27FC236}">
                <a16:creationId xmlns:a16="http://schemas.microsoft.com/office/drawing/2014/main" id="{CC03BE67-744B-4C4B-A716-71DDD443772B}"/>
              </a:ext>
            </a:extLst>
          </p:cNvPr>
          <p:cNvPicPr>
            <a:picLocks noChangeAspect="1"/>
          </p:cNvPicPr>
          <p:nvPr/>
        </p:nvPicPr>
        <p:blipFill>
          <a:blip r:embed="rId5"/>
          <a:stretch>
            <a:fillRect/>
          </a:stretch>
        </p:blipFill>
        <p:spPr>
          <a:xfrm>
            <a:off x="0" y="0"/>
            <a:ext cx="9144000" cy="5143500"/>
          </a:xfrm>
          <a:prstGeom prst="rect">
            <a:avLst/>
          </a:prstGeom>
          <a:solidFill>
            <a:schemeClr val="tx1"/>
          </a:solidFill>
        </p:spPr>
      </p:pic>
    </p:spTree>
    <p:extLst>
      <p:ext uri="{BB962C8B-B14F-4D97-AF65-F5344CB8AC3E}">
        <p14:creationId xmlns:p14="http://schemas.microsoft.com/office/powerpoint/2010/main" val="36289482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3390E72-7434-6544-8CBB-9201F8645E4D}"/>
              </a:ext>
            </a:extLst>
          </p:cNvPr>
          <p:cNvPicPr>
            <a:picLocks noGrp="1" noChangeAspect="1"/>
          </p:cNvPicPr>
          <p:nvPr>
            <p:ph idx="4294967295"/>
          </p:nvPr>
        </p:nvPicPr>
        <p:blipFill>
          <a:blip r:embed="rId2"/>
          <a:stretch>
            <a:fillRect/>
          </a:stretch>
        </p:blipFill>
        <p:spPr>
          <a:xfrm>
            <a:off x="0" y="1385888"/>
            <a:ext cx="4243388" cy="2303462"/>
          </a:xfrm>
        </p:spPr>
      </p:pic>
      <p:pic>
        <p:nvPicPr>
          <p:cNvPr id="5" name="Picture 4">
            <a:extLst>
              <a:ext uri="{FF2B5EF4-FFF2-40B4-BE49-F238E27FC236}">
                <a16:creationId xmlns:a16="http://schemas.microsoft.com/office/drawing/2014/main" id="{7DE6B663-9A12-EF4F-9063-1C25BC33BA88}"/>
              </a:ext>
            </a:extLst>
          </p:cNvPr>
          <p:cNvPicPr>
            <a:picLocks noChangeAspect="1"/>
          </p:cNvPicPr>
          <p:nvPr/>
        </p:nvPicPr>
        <p:blipFill>
          <a:blip r:embed="rId3"/>
          <a:stretch>
            <a:fillRect/>
          </a:stretch>
        </p:blipFill>
        <p:spPr>
          <a:xfrm>
            <a:off x="3559985" y="581529"/>
            <a:ext cx="5970663" cy="3980442"/>
          </a:xfrm>
          <a:prstGeom prst="rect">
            <a:avLst/>
          </a:prstGeom>
        </p:spPr>
      </p:pic>
    </p:spTree>
    <p:extLst>
      <p:ext uri="{BB962C8B-B14F-4D97-AF65-F5344CB8AC3E}">
        <p14:creationId xmlns:p14="http://schemas.microsoft.com/office/powerpoint/2010/main" val="35558405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865C4D"/>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348CB2-9A5A-E741-B46F-50B329F48039}"/>
              </a:ext>
            </a:extLst>
          </p:cNvPr>
          <p:cNvPicPr>
            <a:picLocks noChangeAspect="1"/>
          </p:cNvPicPr>
          <p:nvPr/>
        </p:nvPicPr>
        <p:blipFill>
          <a:blip r:embed="rId2"/>
          <a:stretch>
            <a:fillRect/>
          </a:stretch>
        </p:blipFill>
        <p:spPr>
          <a:xfrm>
            <a:off x="597477" y="0"/>
            <a:ext cx="7949045" cy="5143500"/>
          </a:xfrm>
          <a:prstGeom prst="rect">
            <a:avLst/>
          </a:prstGeom>
        </p:spPr>
      </p:pic>
    </p:spTree>
    <p:extLst>
      <p:ext uri="{BB962C8B-B14F-4D97-AF65-F5344CB8AC3E}">
        <p14:creationId xmlns:p14="http://schemas.microsoft.com/office/powerpoint/2010/main" val="27651967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3"/>
          <p:cNvSpPr txBox="1">
            <a:spLocks noGrp="1"/>
          </p:cNvSpPr>
          <p:nvPr>
            <p:ph type="ctrTitle"/>
          </p:nvPr>
        </p:nvSpPr>
        <p:spPr>
          <a:xfrm>
            <a:off x="630600" y="136800"/>
            <a:ext cx="7893000" cy="1853700"/>
          </a:xfrm>
          <a:prstGeom prst="rect">
            <a:avLst/>
          </a:prstGeom>
        </p:spPr>
        <p:txBody>
          <a:bodyPr spcFirstLastPara="1" wrap="square" lIns="91425" tIns="91425" rIns="91425" bIns="91425" anchor="b" anchorCtr="0">
            <a:noAutofit/>
          </a:bodyPr>
          <a:lstStyle/>
          <a:p>
            <a:pPr marL="0" lvl="0" indent="0" algn="l" rtl="0">
              <a:spcBef>
                <a:spcPts val="1000"/>
              </a:spcBef>
              <a:spcAft>
                <a:spcPts val="0"/>
              </a:spcAft>
              <a:buNone/>
            </a:pPr>
            <a:r>
              <a:rPr lang="en" sz="3000"/>
              <a:t>Beyond Canonical Texts: A Computational Analysis of Fanfiction</a:t>
            </a:r>
            <a:endParaRPr sz="3000"/>
          </a:p>
        </p:txBody>
      </p:sp>
      <p:sp>
        <p:nvSpPr>
          <p:cNvPr id="69" name="Google Shape;69;p13"/>
          <p:cNvSpPr txBox="1">
            <a:spLocks noGrp="1"/>
          </p:cNvSpPr>
          <p:nvPr>
            <p:ph type="subTitle" idx="1"/>
          </p:nvPr>
        </p:nvSpPr>
        <p:spPr>
          <a:xfrm>
            <a:off x="630600" y="3228375"/>
            <a:ext cx="7893000" cy="1274100"/>
          </a:xfrm>
          <a:prstGeom prst="rect">
            <a:avLst/>
          </a:prstGeom>
        </p:spPr>
        <p:txBody>
          <a:bodyPr spcFirstLastPara="1" wrap="square" lIns="91425" tIns="91425" rIns="91425" bIns="91425" anchor="b" anchorCtr="0">
            <a:noAutofit/>
          </a:bodyPr>
          <a:lstStyle/>
          <a:p>
            <a:pPr marL="0" lvl="0" indent="0" algn="l" rtl="0">
              <a:spcBef>
                <a:spcPts val="1000"/>
              </a:spcBef>
              <a:spcAft>
                <a:spcPts val="0"/>
              </a:spcAft>
              <a:buNone/>
            </a:pPr>
            <a:r>
              <a:rPr lang="en"/>
              <a:t>Written by Smitha Milli, David Bamman</a:t>
            </a:r>
            <a:endParaRPr/>
          </a:p>
        </p:txBody>
      </p:sp>
      <p:pic>
        <p:nvPicPr>
          <p:cNvPr id="3" name="Picture 2" descr="A screenshot of a cell phone&#10;&#10;Description automatically generated">
            <a:extLst>
              <a:ext uri="{FF2B5EF4-FFF2-40B4-BE49-F238E27FC236}">
                <a16:creationId xmlns:a16="http://schemas.microsoft.com/office/drawing/2014/main" id="{D606182D-4BA4-BC4B-842C-EFA6CD23ACBC}"/>
              </a:ext>
            </a:extLst>
          </p:cNvPr>
          <p:cNvPicPr>
            <a:picLocks noChangeAspect="1"/>
          </p:cNvPicPr>
          <p:nvPr/>
        </p:nvPicPr>
        <p:blipFill>
          <a:blip r:embed="rId3"/>
          <a:stretch>
            <a:fillRect/>
          </a:stretch>
        </p:blipFill>
        <p:spPr>
          <a:xfrm>
            <a:off x="25731" y="0"/>
            <a:ext cx="9092538" cy="5143500"/>
          </a:xfrm>
          <a:prstGeom prst="rect">
            <a:avLst/>
          </a:prstGeom>
        </p:spPr>
      </p:pic>
    </p:spTree>
    <p:extLst>
      <p:ext uri="{BB962C8B-B14F-4D97-AF65-F5344CB8AC3E}">
        <p14:creationId xmlns:p14="http://schemas.microsoft.com/office/powerpoint/2010/main" val="30287109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C1A94-1763-344E-9E6F-4D9A10FADD2A}"/>
              </a:ext>
            </a:extLst>
          </p:cNvPr>
          <p:cNvSpPr>
            <a:spLocks noGrp="1"/>
          </p:cNvSpPr>
          <p:nvPr>
            <p:ph type="title"/>
          </p:nvPr>
        </p:nvSpPr>
        <p:spPr/>
        <p:txBody>
          <a:bodyPr/>
          <a:lstStyle/>
          <a:p>
            <a:r>
              <a:rPr lang="en-US" dirty="0"/>
              <a:t>Named entity recognition</a:t>
            </a:r>
          </a:p>
        </p:txBody>
      </p:sp>
      <p:sp>
        <p:nvSpPr>
          <p:cNvPr id="3" name="Text Placeholder 2">
            <a:extLst>
              <a:ext uri="{FF2B5EF4-FFF2-40B4-BE49-F238E27FC236}">
                <a16:creationId xmlns:a16="http://schemas.microsoft.com/office/drawing/2014/main" id="{7CA05901-FD65-2A40-A26C-89BC05587A32}"/>
              </a:ext>
            </a:extLst>
          </p:cNvPr>
          <p:cNvSpPr>
            <a:spLocks noGrp="1"/>
          </p:cNvSpPr>
          <p:nvPr>
            <p:ph type="body" idx="1"/>
          </p:nvPr>
        </p:nvSpPr>
        <p:spPr/>
        <p:txBody>
          <a:bodyPr/>
          <a:lstStyle/>
          <a:p>
            <a:pPr marL="114300" indent="0">
              <a:buNone/>
            </a:pPr>
            <a:r>
              <a:rPr lang="en-US" dirty="0"/>
              <a:t>NER is a subtask of information extraction that seeks to locate and classify named entity mentioned in unstructured text into pre-defined categories such as person names, organizations, locations, medical codes, time expressions, quantities, monetary values, percentages, etc.</a:t>
            </a:r>
          </a:p>
          <a:p>
            <a:endParaRPr lang="en-US" dirty="0"/>
          </a:p>
          <a:p>
            <a:endParaRPr lang="en-US" dirty="0"/>
          </a:p>
        </p:txBody>
      </p:sp>
      <p:pic>
        <p:nvPicPr>
          <p:cNvPr id="5" name="Picture 4">
            <a:extLst>
              <a:ext uri="{FF2B5EF4-FFF2-40B4-BE49-F238E27FC236}">
                <a16:creationId xmlns:a16="http://schemas.microsoft.com/office/drawing/2014/main" id="{AB0EEB27-3BAC-2946-8F6C-33D26873EA59}"/>
              </a:ext>
            </a:extLst>
          </p:cNvPr>
          <p:cNvPicPr>
            <a:picLocks noChangeAspect="1"/>
          </p:cNvPicPr>
          <p:nvPr/>
        </p:nvPicPr>
        <p:blipFill>
          <a:blip r:embed="rId3"/>
          <a:stretch>
            <a:fillRect/>
          </a:stretch>
        </p:blipFill>
        <p:spPr>
          <a:xfrm>
            <a:off x="0" y="2721025"/>
            <a:ext cx="9144000" cy="2540000"/>
          </a:xfrm>
          <a:prstGeom prst="rect">
            <a:avLst/>
          </a:prstGeom>
        </p:spPr>
      </p:pic>
      <p:pic>
        <p:nvPicPr>
          <p:cNvPr id="6" name="Picture 5">
            <a:extLst>
              <a:ext uri="{FF2B5EF4-FFF2-40B4-BE49-F238E27FC236}">
                <a16:creationId xmlns:a16="http://schemas.microsoft.com/office/drawing/2014/main" id="{BBA2EECC-73EA-D242-BAD1-3D2F366B9829}"/>
              </a:ext>
            </a:extLst>
          </p:cNvPr>
          <p:cNvPicPr>
            <a:picLocks noChangeAspect="1"/>
          </p:cNvPicPr>
          <p:nvPr/>
        </p:nvPicPr>
        <p:blipFill>
          <a:blip r:embed="rId4"/>
          <a:stretch>
            <a:fillRect/>
          </a:stretch>
        </p:blipFill>
        <p:spPr>
          <a:xfrm>
            <a:off x="-736600" y="2721025"/>
            <a:ext cx="1473200" cy="342900"/>
          </a:xfrm>
          <a:prstGeom prst="rect">
            <a:avLst/>
          </a:prstGeom>
        </p:spPr>
      </p:pic>
    </p:spTree>
    <p:extLst>
      <p:ext uri="{BB962C8B-B14F-4D97-AF65-F5344CB8AC3E}">
        <p14:creationId xmlns:p14="http://schemas.microsoft.com/office/powerpoint/2010/main" val="42073924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2474F-9F6F-F24B-B43B-854DE716520E}"/>
              </a:ext>
            </a:extLst>
          </p:cNvPr>
          <p:cNvSpPr>
            <a:spLocks noGrp="1"/>
          </p:cNvSpPr>
          <p:nvPr>
            <p:ph type="title"/>
          </p:nvPr>
        </p:nvSpPr>
        <p:spPr/>
        <p:txBody>
          <a:bodyPr/>
          <a:lstStyle/>
          <a:p>
            <a:r>
              <a:rPr lang="en-US" dirty="0"/>
              <a:t>Coreference resolution</a:t>
            </a:r>
          </a:p>
        </p:txBody>
      </p:sp>
      <p:sp>
        <p:nvSpPr>
          <p:cNvPr id="3" name="Text Placeholder 2">
            <a:extLst>
              <a:ext uri="{FF2B5EF4-FFF2-40B4-BE49-F238E27FC236}">
                <a16:creationId xmlns:a16="http://schemas.microsoft.com/office/drawing/2014/main" id="{B095766D-ADF8-2349-A15F-994D6CDEA2B9}"/>
              </a:ext>
            </a:extLst>
          </p:cNvPr>
          <p:cNvSpPr>
            <a:spLocks noGrp="1"/>
          </p:cNvSpPr>
          <p:nvPr>
            <p:ph type="body" idx="1"/>
          </p:nvPr>
        </p:nvSpPr>
        <p:spPr/>
        <p:txBody>
          <a:bodyPr/>
          <a:lstStyle/>
          <a:p>
            <a:pPr marL="114300" indent="0">
              <a:buNone/>
            </a:pPr>
            <a:r>
              <a:rPr lang="en-US" dirty="0"/>
              <a:t>Co-reference occurs when two or more expressions in a text refer to the same person or thing; they have the same referent, e.g. Bill said he would come; the proper noun Bill and the pronoun he refer to the same person</a:t>
            </a:r>
          </a:p>
        </p:txBody>
      </p:sp>
      <p:pic>
        <p:nvPicPr>
          <p:cNvPr id="4" name="Picture 3">
            <a:extLst>
              <a:ext uri="{FF2B5EF4-FFF2-40B4-BE49-F238E27FC236}">
                <a16:creationId xmlns:a16="http://schemas.microsoft.com/office/drawing/2014/main" id="{08C19AC8-D309-6144-AF69-40B54BA1C4F3}"/>
              </a:ext>
            </a:extLst>
          </p:cNvPr>
          <p:cNvPicPr>
            <a:picLocks noChangeAspect="1"/>
          </p:cNvPicPr>
          <p:nvPr/>
        </p:nvPicPr>
        <p:blipFill>
          <a:blip r:embed="rId2"/>
          <a:stretch>
            <a:fillRect/>
          </a:stretch>
        </p:blipFill>
        <p:spPr>
          <a:xfrm>
            <a:off x="0" y="2888938"/>
            <a:ext cx="9144000" cy="2254562"/>
          </a:xfrm>
          <a:prstGeom prst="rect">
            <a:avLst/>
          </a:prstGeom>
        </p:spPr>
      </p:pic>
    </p:spTree>
    <p:extLst>
      <p:ext uri="{BB962C8B-B14F-4D97-AF65-F5344CB8AC3E}">
        <p14:creationId xmlns:p14="http://schemas.microsoft.com/office/powerpoint/2010/main" val="20493367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2474F-9F6F-F24B-B43B-854DE716520E}"/>
              </a:ext>
            </a:extLst>
          </p:cNvPr>
          <p:cNvSpPr>
            <a:spLocks noGrp="1"/>
          </p:cNvSpPr>
          <p:nvPr>
            <p:ph type="title"/>
          </p:nvPr>
        </p:nvSpPr>
        <p:spPr/>
        <p:txBody>
          <a:bodyPr/>
          <a:lstStyle/>
          <a:p>
            <a:r>
              <a:rPr lang="en-US" dirty="0" err="1"/>
              <a:t>FrameNet</a:t>
            </a:r>
            <a:endParaRPr lang="en-US" dirty="0"/>
          </a:p>
        </p:txBody>
      </p:sp>
      <p:sp>
        <p:nvSpPr>
          <p:cNvPr id="3" name="Text Placeholder 2">
            <a:extLst>
              <a:ext uri="{FF2B5EF4-FFF2-40B4-BE49-F238E27FC236}">
                <a16:creationId xmlns:a16="http://schemas.microsoft.com/office/drawing/2014/main" id="{B095766D-ADF8-2349-A15F-994D6CDEA2B9}"/>
              </a:ext>
            </a:extLst>
          </p:cNvPr>
          <p:cNvSpPr>
            <a:spLocks noGrp="1"/>
          </p:cNvSpPr>
          <p:nvPr>
            <p:ph type="body" idx="1"/>
          </p:nvPr>
        </p:nvSpPr>
        <p:spPr/>
        <p:txBody>
          <a:bodyPr/>
          <a:lstStyle/>
          <a:p>
            <a:pPr marL="114300" indent="0">
              <a:buNone/>
            </a:pPr>
            <a:r>
              <a:rPr lang="en-US" dirty="0"/>
              <a:t>A semantic frame can be thought of as a conceptual structure describing an event and the participants in it.</a:t>
            </a:r>
          </a:p>
        </p:txBody>
      </p:sp>
      <p:pic>
        <p:nvPicPr>
          <p:cNvPr id="5" name="Picture 4">
            <a:extLst>
              <a:ext uri="{FF2B5EF4-FFF2-40B4-BE49-F238E27FC236}">
                <a16:creationId xmlns:a16="http://schemas.microsoft.com/office/drawing/2014/main" id="{F85DC865-944E-CC4E-994C-5E2D71F4C711}"/>
              </a:ext>
            </a:extLst>
          </p:cNvPr>
          <p:cNvPicPr>
            <a:picLocks noChangeAspect="1"/>
          </p:cNvPicPr>
          <p:nvPr/>
        </p:nvPicPr>
        <p:blipFill>
          <a:blip r:embed="rId2"/>
          <a:stretch>
            <a:fillRect/>
          </a:stretch>
        </p:blipFill>
        <p:spPr>
          <a:xfrm>
            <a:off x="1733307" y="1895244"/>
            <a:ext cx="5677386" cy="3248256"/>
          </a:xfrm>
          <a:prstGeom prst="rect">
            <a:avLst/>
          </a:prstGeom>
        </p:spPr>
      </p:pic>
    </p:spTree>
    <p:extLst>
      <p:ext uri="{BB962C8B-B14F-4D97-AF65-F5344CB8AC3E}">
        <p14:creationId xmlns:p14="http://schemas.microsoft.com/office/powerpoint/2010/main" val="3760183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8BBA82A-7ADF-2B43-B9AC-5816CDDFB5A8}"/>
              </a:ext>
            </a:extLst>
          </p:cNvPr>
          <p:cNvGrpSpPr/>
          <p:nvPr/>
        </p:nvGrpSpPr>
        <p:grpSpPr>
          <a:xfrm>
            <a:off x="1966257" y="617814"/>
            <a:ext cx="2512722" cy="1853439"/>
            <a:chOff x="2167560" y="681120"/>
            <a:chExt cx="2770199" cy="2043359"/>
          </a:xfrm>
        </p:grpSpPr>
        <p:grpSp>
          <p:nvGrpSpPr>
            <p:cNvPr id="3" name="Group 2">
              <a:extLst>
                <a:ext uri="{FF2B5EF4-FFF2-40B4-BE49-F238E27FC236}">
                  <a16:creationId xmlns:a16="http://schemas.microsoft.com/office/drawing/2014/main" id="{B7E5996A-D59A-054F-BB2D-B8D801DAC0F3}"/>
                </a:ext>
              </a:extLst>
            </p:cNvPr>
            <p:cNvGrpSpPr/>
            <p:nvPr/>
          </p:nvGrpSpPr>
          <p:grpSpPr>
            <a:xfrm>
              <a:off x="2180160" y="681120"/>
              <a:ext cx="1254240" cy="455399"/>
              <a:chOff x="2180160" y="681120"/>
              <a:chExt cx="1254240" cy="455399"/>
            </a:xfrm>
          </p:grpSpPr>
          <p:sp>
            <p:nvSpPr>
              <p:cNvPr id="4" name="Freeform 3">
                <a:extLst>
                  <a:ext uri="{FF2B5EF4-FFF2-40B4-BE49-F238E27FC236}">
                    <a16:creationId xmlns:a16="http://schemas.microsoft.com/office/drawing/2014/main" id="{0E8206FB-AD81-824A-BACB-C73523F54207}"/>
                  </a:ext>
                </a:extLst>
              </p:cNvPr>
              <p:cNvSpPr/>
              <p:nvPr/>
            </p:nvSpPr>
            <p:spPr>
              <a:xfrm>
                <a:off x="2180160" y="681120"/>
                <a:ext cx="1254240" cy="455399"/>
              </a:xfrm>
              <a:custGeom>
                <a:avLst>
                  <a:gd name="f0" fmla="val 75"/>
                </a:avLst>
                <a:gdLst>
                  <a:gd name="f1" fmla="val 10800000"/>
                  <a:gd name="f2" fmla="val 5400000"/>
                  <a:gd name="f3" fmla="val 16200000"/>
                  <a:gd name="f4" fmla="val 180"/>
                  <a:gd name="f5" fmla="val w"/>
                  <a:gd name="f6" fmla="val h"/>
                  <a:gd name="f7" fmla="val ss"/>
                  <a:gd name="f8" fmla="val 0"/>
                  <a:gd name="f9" fmla="*/ 5419351 1 1725033"/>
                  <a:gd name="f10" fmla="val 45"/>
                  <a:gd name="f11" fmla="val 10800"/>
                  <a:gd name="f12" fmla="val -2147483647"/>
                  <a:gd name="f13" fmla="val 2147483647"/>
                  <a:gd name="f14" fmla="+- 0 0 0"/>
                  <a:gd name="f15" fmla="abs f5"/>
                  <a:gd name="f16" fmla="abs f6"/>
                  <a:gd name="f17" fmla="abs f7"/>
                  <a:gd name="f18" fmla="*/ f9 1 180"/>
                  <a:gd name="f19" fmla="pin 0 f0 10800"/>
                  <a:gd name="f20" fmla="+- 0 0 f2"/>
                  <a:gd name="f21" fmla="*/ f14 f1 1"/>
                  <a:gd name="f22" fmla="?: f15 f5 1"/>
                  <a:gd name="f23" fmla="?: f16 f6 1"/>
                  <a:gd name="f24" fmla="?: f17 f7 1"/>
                  <a:gd name="f25" fmla="*/ f10 f18 1"/>
                  <a:gd name="f26" fmla="+- f8 f19 0"/>
                  <a:gd name="f27" fmla="*/ f21 1 f4"/>
                  <a:gd name="f28" fmla="*/ f22 1 21600"/>
                  <a:gd name="f29" fmla="*/ f23 1 21600"/>
                  <a:gd name="f30" fmla="*/ 21600 f22 1"/>
                  <a:gd name="f31" fmla="*/ 21600 f23 1"/>
                  <a:gd name="f32" fmla="+- 0 0 f25"/>
                  <a:gd name="f33" fmla="+- f27 0 f2"/>
                  <a:gd name="f34" fmla="min f29 f28"/>
                  <a:gd name="f35" fmla="*/ f30 1 f24"/>
                  <a:gd name="f36" fmla="*/ f31 1 f24"/>
                  <a:gd name="f37" fmla="*/ f32 f1 1"/>
                  <a:gd name="f38" fmla="*/ f37 1 f9"/>
                  <a:gd name="f39" fmla="+- f36 0 f19"/>
                  <a:gd name="f40" fmla="+- f35 0 f19"/>
                  <a:gd name="f41" fmla="*/ f19 f34 1"/>
                  <a:gd name="f42" fmla="*/ f8 f34 1"/>
                  <a:gd name="f43" fmla="*/ f26 f34 1"/>
                  <a:gd name="f44" fmla="*/ f36 f34 1"/>
                  <a:gd name="f45" fmla="*/ f35 f34 1"/>
                  <a:gd name="f46" fmla="*/ 10800 f34 1"/>
                  <a:gd name="f47" fmla="+- f38 0 f2"/>
                  <a:gd name="f48" fmla="+- f42 0 f43"/>
                  <a:gd name="f49" fmla="+- f43 0 f42"/>
                  <a:gd name="f50" fmla="*/ f39 f34 1"/>
                  <a:gd name="f51" fmla="*/ f40 f34 1"/>
                  <a:gd name="f52" fmla="cos 1 f47"/>
                  <a:gd name="f53" fmla="abs f48"/>
                  <a:gd name="f54" fmla="abs f49"/>
                  <a:gd name="f55" fmla="?: f48 f20 f2"/>
                  <a:gd name="f56" fmla="?: f48 f2 f20"/>
                  <a:gd name="f57" fmla="?: f48 f3 f2"/>
                  <a:gd name="f58" fmla="?: f48 f2 f3"/>
                  <a:gd name="f59" fmla="+- f44 0 f50"/>
                  <a:gd name="f60" fmla="?: f49 f20 f2"/>
                  <a:gd name="f61" fmla="?: f49 f2 f20"/>
                  <a:gd name="f62" fmla="+- f45 0 f51"/>
                  <a:gd name="f63" fmla="+- f50 0 f44"/>
                  <a:gd name="f64" fmla="+- f51 0 f45"/>
                  <a:gd name="f65" fmla="?: f48 0 f1"/>
                  <a:gd name="f66" fmla="?: f48 f1 0"/>
                  <a:gd name="f67" fmla="+- 0 0 f52"/>
                  <a:gd name="f68" fmla="?: f48 f58 f57"/>
                  <a:gd name="f69" fmla="?: f48 f57 f58"/>
                  <a:gd name="f70" fmla="?: f49 f56 f55"/>
                  <a:gd name="f71" fmla="abs f59"/>
                  <a:gd name="f72" fmla="?: f59 0 f1"/>
                  <a:gd name="f73" fmla="?: f59 f1 0"/>
                  <a:gd name="f74" fmla="?: f59 f60 f61"/>
                  <a:gd name="f75" fmla="abs f62"/>
                  <a:gd name="f76" fmla="abs f63"/>
                  <a:gd name="f77" fmla="?: f62 f20 f2"/>
                  <a:gd name="f78" fmla="?: f62 f2 f20"/>
                  <a:gd name="f79" fmla="?: f62 f3 f2"/>
                  <a:gd name="f80" fmla="?: f62 f2 f3"/>
                  <a:gd name="f81" fmla="abs f64"/>
                  <a:gd name="f82" fmla="?: f64 f20 f2"/>
                  <a:gd name="f83" fmla="?: f64 f2 f20"/>
                  <a:gd name="f84" fmla="?: f64 f66 f65"/>
                  <a:gd name="f85" fmla="?: f64 f65 f66"/>
                  <a:gd name="f86" fmla="*/ f19 f67 1"/>
                  <a:gd name="f87" fmla="?: f49 f69 f68"/>
                  <a:gd name="f88" fmla="?: f49 f73 f72"/>
                  <a:gd name="f89" fmla="?: f49 f72 f73"/>
                  <a:gd name="f90" fmla="?: f62 f80 f79"/>
                  <a:gd name="f91" fmla="?: f62 f79 f80"/>
                  <a:gd name="f92" fmla="?: f63 f78 f77"/>
                  <a:gd name="f93" fmla="?: f48 f84 f85"/>
                  <a:gd name="f94" fmla="?: f48 f82 f83"/>
                  <a:gd name="f95" fmla="*/ f86 3163 1"/>
                  <a:gd name="f96" fmla="?: f59 f88 f89"/>
                  <a:gd name="f97" fmla="?: f63 f91 f90"/>
                  <a:gd name="f98" fmla="*/ f95 1 7636"/>
                  <a:gd name="f99" fmla="+- f8 f98 0"/>
                  <a:gd name="f100" fmla="+- f35 0 f98"/>
                  <a:gd name="f101" fmla="+- f36 0 f98"/>
                  <a:gd name="f102" fmla="*/ f99 f34 1"/>
                  <a:gd name="f103" fmla="*/ f100 f34 1"/>
                  <a:gd name="f104" fmla="*/ f101 f34 1"/>
                </a:gdLst>
                <a:ahLst>
                  <a:ahXY gdRefX="f0" minX="f8" maxX="f11">
                    <a:pos x="f41" y="f42"/>
                  </a:ahXY>
                </a:ahLst>
                <a:cxnLst>
                  <a:cxn ang="3cd4">
                    <a:pos x="hc" y="t"/>
                  </a:cxn>
                  <a:cxn ang="0">
                    <a:pos x="r" y="vc"/>
                  </a:cxn>
                  <a:cxn ang="cd4">
                    <a:pos x="hc" y="b"/>
                  </a:cxn>
                  <a:cxn ang="cd2">
                    <a:pos x="l" y="vc"/>
                  </a:cxn>
                  <a:cxn ang="f33">
                    <a:pos x="f46" y="f46"/>
                  </a:cxn>
                </a:cxnLst>
                <a:rect l="f102" t="f102" r="f103" b="f104"/>
                <a:pathLst>
                  <a:path>
                    <a:moveTo>
                      <a:pt x="f43" y="f42"/>
                    </a:moveTo>
                    <a:arcTo wR="f53" hR="f54" stAng="f87" swAng="f70"/>
                    <a:lnTo>
                      <a:pt x="f42" y="f50"/>
                    </a:lnTo>
                    <a:arcTo wR="f54" hR="f71" stAng="f96" swAng="f74"/>
                    <a:lnTo>
                      <a:pt x="f51" y="f44"/>
                    </a:lnTo>
                    <a:arcTo wR="f75" hR="f76" stAng="f97" swAng="f92"/>
                    <a:lnTo>
                      <a:pt x="f45" y="f43"/>
                    </a:lnTo>
                    <a:arcTo wR="f81" hR="f53" stAng="f93" swAng="f94"/>
                    <a:close/>
                  </a:path>
                </a:pathLst>
              </a:custGeom>
              <a:solidFill>
                <a:srgbClr val="000000"/>
              </a:solidFill>
              <a:ln w="12600">
                <a:solidFill>
                  <a:srgbClr val="666666"/>
                </a:solidFill>
                <a:prstDash val="solid"/>
                <a:round/>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sp>
            <p:nvSpPr>
              <p:cNvPr id="5" name="Freeform 4">
                <a:extLst>
                  <a:ext uri="{FF2B5EF4-FFF2-40B4-BE49-F238E27FC236}">
                    <a16:creationId xmlns:a16="http://schemas.microsoft.com/office/drawing/2014/main" id="{A2E99419-7F7F-6E44-BF88-DCD32BFDFAAA}"/>
                  </a:ext>
                </a:extLst>
              </p:cNvPr>
              <p:cNvSpPr/>
              <p:nvPr/>
            </p:nvSpPr>
            <p:spPr>
              <a:xfrm>
                <a:off x="2180160" y="717480"/>
                <a:ext cx="1254240" cy="38088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10800 f9 1"/>
                  <a:gd name="f13" fmla="*/ f10 1 f2"/>
                  <a:gd name="f14" fmla="+- f13 0 f1"/>
                </a:gdLst>
                <a:ahLst/>
                <a:cxnLst>
                  <a:cxn ang="3cd4">
                    <a:pos x="hc" y="t"/>
                  </a:cxn>
                  <a:cxn ang="0">
                    <a:pos x="r" y="vc"/>
                  </a:cxn>
                  <a:cxn ang="cd4">
                    <a:pos x="hc" y="b"/>
                  </a:cxn>
                  <a:cxn ang="cd2">
                    <a:pos x="l" y="vc"/>
                  </a:cxn>
                  <a:cxn ang="f14">
                    <a:pos x="f11" y="f12"/>
                  </a:cxn>
                </a:cxnLst>
                <a:rect l="l" t="t" r="r" b="b"/>
                <a:pathLst>
                  <a:path w="21600" h="21600">
                    <a:moveTo>
                      <a:pt x="f5" y="f5"/>
                    </a:moveTo>
                    <a:lnTo>
                      <a:pt x="f6" y="f5"/>
                    </a:lnTo>
                    <a:lnTo>
                      <a:pt x="f6" y="f6"/>
                    </a:lnTo>
                    <a:lnTo>
                      <a:pt x="f5" y="f6"/>
                    </a:lnTo>
                    <a:lnTo>
                      <a:pt x="f5" y="f5"/>
                    </a:lnTo>
                    <a:close/>
                  </a:path>
                </a:pathLst>
              </a:custGeom>
              <a:noFill/>
              <a:ln>
                <a:noFill/>
                <a:prstDash val="solid"/>
              </a:ln>
            </p:spPr>
            <p:txBody>
              <a:bodyPr wrap="square" lIns="46042" tIns="46042" rIns="81961" bIns="46042" anchor="ctr" anchorCtr="0" compatLnSpc="1">
                <a:noAutofit/>
              </a:bodyPr>
              <a:lstStyle/>
              <a:p>
                <a:pPr algn="ct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FFFFFF"/>
                    </a:solidFill>
                    <a:latin typeface="Optima" pitchFamily="2"/>
                    <a:ea typeface="Optima" pitchFamily="2"/>
                    <a:cs typeface="Optima" pitchFamily="2"/>
                  </a:rPr>
                  <a:t>expr 1</a:t>
                </a:r>
              </a:p>
            </p:txBody>
          </p:sp>
        </p:grpSp>
        <p:grpSp>
          <p:nvGrpSpPr>
            <p:cNvPr id="6" name="Group 5">
              <a:extLst>
                <a:ext uri="{FF2B5EF4-FFF2-40B4-BE49-F238E27FC236}">
                  <a16:creationId xmlns:a16="http://schemas.microsoft.com/office/drawing/2014/main" id="{5A33F26F-2655-9F4A-B8D0-CC5FAC69E3F8}"/>
                </a:ext>
              </a:extLst>
            </p:cNvPr>
            <p:cNvGrpSpPr/>
            <p:nvPr/>
          </p:nvGrpSpPr>
          <p:grpSpPr>
            <a:xfrm>
              <a:off x="3683519" y="681120"/>
              <a:ext cx="1254240" cy="455399"/>
              <a:chOff x="3683519" y="681120"/>
              <a:chExt cx="1254240" cy="455399"/>
            </a:xfrm>
          </p:grpSpPr>
          <p:sp>
            <p:nvSpPr>
              <p:cNvPr id="7" name="Freeform 6">
                <a:extLst>
                  <a:ext uri="{FF2B5EF4-FFF2-40B4-BE49-F238E27FC236}">
                    <a16:creationId xmlns:a16="http://schemas.microsoft.com/office/drawing/2014/main" id="{37139A09-75BA-254E-BF6E-7B184FB8ED3F}"/>
                  </a:ext>
                </a:extLst>
              </p:cNvPr>
              <p:cNvSpPr/>
              <p:nvPr/>
            </p:nvSpPr>
            <p:spPr>
              <a:xfrm>
                <a:off x="3683519" y="681120"/>
                <a:ext cx="1254240" cy="455399"/>
              </a:xfrm>
              <a:custGeom>
                <a:avLst>
                  <a:gd name="f0" fmla="val 75"/>
                </a:avLst>
                <a:gdLst>
                  <a:gd name="f1" fmla="val 10800000"/>
                  <a:gd name="f2" fmla="val 5400000"/>
                  <a:gd name="f3" fmla="val 16200000"/>
                  <a:gd name="f4" fmla="val 180"/>
                  <a:gd name="f5" fmla="val w"/>
                  <a:gd name="f6" fmla="val h"/>
                  <a:gd name="f7" fmla="val ss"/>
                  <a:gd name="f8" fmla="val 0"/>
                  <a:gd name="f9" fmla="*/ 5419351 1 1725033"/>
                  <a:gd name="f10" fmla="val 45"/>
                  <a:gd name="f11" fmla="val 10800"/>
                  <a:gd name="f12" fmla="val -2147483647"/>
                  <a:gd name="f13" fmla="val 2147483647"/>
                  <a:gd name="f14" fmla="+- 0 0 0"/>
                  <a:gd name="f15" fmla="abs f5"/>
                  <a:gd name="f16" fmla="abs f6"/>
                  <a:gd name="f17" fmla="abs f7"/>
                  <a:gd name="f18" fmla="*/ f9 1 180"/>
                  <a:gd name="f19" fmla="pin 0 f0 10800"/>
                  <a:gd name="f20" fmla="+- 0 0 f2"/>
                  <a:gd name="f21" fmla="*/ f14 f1 1"/>
                  <a:gd name="f22" fmla="?: f15 f5 1"/>
                  <a:gd name="f23" fmla="?: f16 f6 1"/>
                  <a:gd name="f24" fmla="?: f17 f7 1"/>
                  <a:gd name="f25" fmla="*/ f10 f18 1"/>
                  <a:gd name="f26" fmla="+- f8 f19 0"/>
                  <a:gd name="f27" fmla="*/ f21 1 f4"/>
                  <a:gd name="f28" fmla="*/ f22 1 21600"/>
                  <a:gd name="f29" fmla="*/ f23 1 21600"/>
                  <a:gd name="f30" fmla="*/ 21600 f22 1"/>
                  <a:gd name="f31" fmla="*/ 21600 f23 1"/>
                  <a:gd name="f32" fmla="+- 0 0 f25"/>
                  <a:gd name="f33" fmla="+- f27 0 f2"/>
                  <a:gd name="f34" fmla="min f29 f28"/>
                  <a:gd name="f35" fmla="*/ f30 1 f24"/>
                  <a:gd name="f36" fmla="*/ f31 1 f24"/>
                  <a:gd name="f37" fmla="*/ f32 f1 1"/>
                  <a:gd name="f38" fmla="*/ f37 1 f9"/>
                  <a:gd name="f39" fmla="+- f36 0 f19"/>
                  <a:gd name="f40" fmla="+- f35 0 f19"/>
                  <a:gd name="f41" fmla="*/ f19 f34 1"/>
                  <a:gd name="f42" fmla="*/ f8 f34 1"/>
                  <a:gd name="f43" fmla="*/ f26 f34 1"/>
                  <a:gd name="f44" fmla="*/ f36 f34 1"/>
                  <a:gd name="f45" fmla="*/ f35 f34 1"/>
                  <a:gd name="f46" fmla="*/ 10800 f34 1"/>
                  <a:gd name="f47" fmla="+- f38 0 f2"/>
                  <a:gd name="f48" fmla="+- f42 0 f43"/>
                  <a:gd name="f49" fmla="+- f43 0 f42"/>
                  <a:gd name="f50" fmla="*/ f39 f34 1"/>
                  <a:gd name="f51" fmla="*/ f40 f34 1"/>
                  <a:gd name="f52" fmla="cos 1 f47"/>
                  <a:gd name="f53" fmla="abs f48"/>
                  <a:gd name="f54" fmla="abs f49"/>
                  <a:gd name="f55" fmla="?: f48 f20 f2"/>
                  <a:gd name="f56" fmla="?: f48 f2 f20"/>
                  <a:gd name="f57" fmla="?: f48 f3 f2"/>
                  <a:gd name="f58" fmla="?: f48 f2 f3"/>
                  <a:gd name="f59" fmla="+- f44 0 f50"/>
                  <a:gd name="f60" fmla="?: f49 f20 f2"/>
                  <a:gd name="f61" fmla="?: f49 f2 f20"/>
                  <a:gd name="f62" fmla="+- f45 0 f51"/>
                  <a:gd name="f63" fmla="+- f50 0 f44"/>
                  <a:gd name="f64" fmla="+- f51 0 f45"/>
                  <a:gd name="f65" fmla="?: f48 0 f1"/>
                  <a:gd name="f66" fmla="?: f48 f1 0"/>
                  <a:gd name="f67" fmla="+- 0 0 f52"/>
                  <a:gd name="f68" fmla="?: f48 f58 f57"/>
                  <a:gd name="f69" fmla="?: f48 f57 f58"/>
                  <a:gd name="f70" fmla="?: f49 f56 f55"/>
                  <a:gd name="f71" fmla="abs f59"/>
                  <a:gd name="f72" fmla="?: f59 0 f1"/>
                  <a:gd name="f73" fmla="?: f59 f1 0"/>
                  <a:gd name="f74" fmla="?: f59 f60 f61"/>
                  <a:gd name="f75" fmla="abs f62"/>
                  <a:gd name="f76" fmla="abs f63"/>
                  <a:gd name="f77" fmla="?: f62 f20 f2"/>
                  <a:gd name="f78" fmla="?: f62 f2 f20"/>
                  <a:gd name="f79" fmla="?: f62 f3 f2"/>
                  <a:gd name="f80" fmla="?: f62 f2 f3"/>
                  <a:gd name="f81" fmla="abs f64"/>
                  <a:gd name="f82" fmla="?: f64 f20 f2"/>
                  <a:gd name="f83" fmla="?: f64 f2 f20"/>
                  <a:gd name="f84" fmla="?: f64 f66 f65"/>
                  <a:gd name="f85" fmla="?: f64 f65 f66"/>
                  <a:gd name="f86" fmla="*/ f19 f67 1"/>
                  <a:gd name="f87" fmla="?: f49 f69 f68"/>
                  <a:gd name="f88" fmla="?: f49 f73 f72"/>
                  <a:gd name="f89" fmla="?: f49 f72 f73"/>
                  <a:gd name="f90" fmla="?: f62 f80 f79"/>
                  <a:gd name="f91" fmla="?: f62 f79 f80"/>
                  <a:gd name="f92" fmla="?: f63 f78 f77"/>
                  <a:gd name="f93" fmla="?: f48 f84 f85"/>
                  <a:gd name="f94" fmla="?: f48 f82 f83"/>
                  <a:gd name="f95" fmla="*/ f86 3163 1"/>
                  <a:gd name="f96" fmla="?: f59 f88 f89"/>
                  <a:gd name="f97" fmla="?: f63 f91 f90"/>
                  <a:gd name="f98" fmla="*/ f95 1 7636"/>
                  <a:gd name="f99" fmla="+- f8 f98 0"/>
                  <a:gd name="f100" fmla="+- f35 0 f98"/>
                  <a:gd name="f101" fmla="+- f36 0 f98"/>
                  <a:gd name="f102" fmla="*/ f99 f34 1"/>
                  <a:gd name="f103" fmla="*/ f100 f34 1"/>
                  <a:gd name="f104" fmla="*/ f101 f34 1"/>
                </a:gdLst>
                <a:ahLst>
                  <a:ahXY gdRefX="f0" minX="f8" maxX="f11">
                    <a:pos x="f41" y="f42"/>
                  </a:ahXY>
                </a:ahLst>
                <a:cxnLst>
                  <a:cxn ang="3cd4">
                    <a:pos x="hc" y="t"/>
                  </a:cxn>
                  <a:cxn ang="0">
                    <a:pos x="r" y="vc"/>
                  </a:cxn>
                  <a:cxn ang="cd4">
                    <a:pos x="hc" y="b"/>
                  </a:cxn>
                  <a:cxn ang="cd2">
                    <a:pos x="l" y="vc"/>
                  </a:cxn>
                  <a:cxn ang="f33">
                    <a:pos x="f46" y="f46"/>
                  </a:cxn>
                </a:cxnLst>
                <a:rect l="f102" t="f102" r="f103" b="f104"/>
                <a:pathLst>
                  <a:path>
                    <a:moveTo>
                      <a:pt x="f43" y="f42"/>
                    </a:moveTo>
                    <a:arcTo wR="f53" hR="f54" stAng="f87" swAng="f70"/>
                    <a:lnTo>
                      <a:pt x="f42" y="f50"/>
                    </a:lnTo>
                    <a:arcTo wR="f54" hR="f71" stAng="f96" swAng="f74"/>
                    <a:lnTo>
                      <a:pt x="f51" y="f44"/>
                    </a:lnTo>
                    <a:arcTo wR="f75" hR="f76" stAng="f97" swAng="f92"/>
                    <a:lnTo>
                      <a:pt x="f45" y="f43"/>
                    </a:lnTo>
                    <a:arcTo wR="f81" hR="f53" stAng="f93" swAng="f94"/>
                    <a:close/>
                  </a:path>
                </a:pathLst>
              </a:custGeom>
              <a:solidFill>
                <a:srgbClr val="000000"/>
              </a:solidFill>
              <a:ln w="12600">
                <a:solidFill>
                  <a:srgbClr val="666666"/>
                </a:solidFill>
                <a:prstDash val="solid"/>
                <a:round/>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sp>
            <p:nvSpPr>
              <p:cNvPr id="8" name="Freeform 7">
                <a:extLst>
                  <a:ext uri="{FF2B5EF4-FFF2-40B4-BE49-F238E27FC236}">
                    <a16:creationId xmlns:a16="http://schemas.microsoft.com/office/drawing/2014/main" id="{4945CA3D-3466-714C-83C2-8E1188CD0BE0}"/>
                  </a:ext>
                </a:extLst>
              </p:cNvPr>
              <p:cNvSpPr/>
              <p:nvPr/>
            </p:nvSpPr>
            <p:spPr>
              <a:xfrm>
                <a:off x="3683519" y="717480"/>
                <a:ext cx="1254240" cy="38088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10800 f9 1"/>
                  <a:gd name="f13" fmla="*/ f10 1 f2"/>
                  <a:gd name="f14" fmla="+- f13 0 f1"/>
                </a:gdLst>
                <a:ahLst/>
                <a:cxnLst>
                  <a:cxn ang="3cd4">
                    <a:pos x="hc" y="t"/>
                  </a:cxn>
                  <a:cxn ang="0">
                    <a:pos x="r" y="vc"/>
                  </a:cxn>
                  <a:cxn ang="cd4">
                    <a:pos x="hc" y="b"/>
                  </a:cxn>
                  <a:cxn ang="cd2">
                    <a:pos x="l" y="vc"/>
                  </a:cxn>
                  <a:cxn ang="f14">
                    <a:pos x="f11" y="f12"/>
                  </a:cxn>
                </a:cxnLst>
                <a:rect l="l" t="t" r="r" b="b"/>
                <a:pathLst>
                  <a:path w="21600" h="21600">
                    <a:moveTo>
                      <a:pt x="f5" y="f5"/>
                    </a:moveTo>
                    <a:lnTo>
                      <a:pt x="f6" y="f5"/>
                    </a:lnTo>
                    <a:lnTo>
                      <a:pt x="f6" y="f6"/>
                    </a:lnTo>
                    <a:lnTo>
                      <a:pt x="f5" y="f6"/>
                    </a:lnTo>
                    <a:lnTo>
                      <a:pt x="f5" y="f5"/>
                    </a:lnTo>
                    <a:close/>
                  </a:path>
                </a:pathLst>
              </a:custGeom>
              <a:noFill/>
              <a:ln>
                <a:noFill/>
                <a:prstDash val="solid"/>
              </a:ln>
            </p:spPr>
            <p:txBody>
              <a:bodyPr wrap="square" lIns="46042" tIns="46042" rIns="81961" bIns="46042" anchor="ctr" anchorCtr="0" compatLnSpc="1">
                <a:noAutofit/>
              </a:bodyPr>
              <a:lstStyle/>
              <a:p>
                <a:pPr algn="ct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FFFFFF"/>
                    </a:solidFill>
                    <a:latin typeface="Optima" pitchFamily="2"/>
                    <a:ea typeface="Optima" pitchFamily="2"/>
                    <a:cs typeface="Optima" pitchFamily="2"/>
                  </a:rPr>
                  <a:t>expr 2</a:t>
                </a:r>
              </a:p>
            </p:txBody>
          </p:sp>
        </p:grpSp>
        <p:sp>
          <p:nvSpPr>
            <p:cNvPr id="9" name="Straight Connector 8">
              <a:extLst>
                <a:ext uri="{FF2B5EF4-FFF2-40B4-BE49-F238E27FC236}">
                  <a16:creationId xmlns:a16="http://schemas.microsoft.com/office/drawing/2014/main" id="{4511FEEC-9CB8-D64F-AB99-096842C752CB}"/>
                </a:ext>
              </a:extLst>
            </p:cNvPr>
            <p:cNvSpPr/>
            <p:nvPr/>
          </p:nvSpPr>
          <p:spPr>
            <a:xfrm flipV="1">
              <a:off x="2756519" y="1136160"/>
              <a:ext cx="1441" cy="672479"/>
            </a:xfrm>
            <a:prstGeom prst="line">
              <a:avLst/>
            </a:prstGeom>
            <a:noFill/>
            <a:ln w="12600">
              <a:solidFill>
                <a:srgbClr val="666666"/>
              </a:solidFill>
              <a:prstDash val="solid"/>
              <a:round/>
              <a:tailEnd type="arrow"/>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sp>
          <p:nvSpPr>
            <p:cNvPr id="10" name="Straight Connector 9">
              <a:extLst>
                <a:ext uri="{FF2B5EF4-FFF2-40B4-BE49-F238E27FC236}">
                  <a16:creationId xmlns:a16="http://schemas.microsoft.com/office/drawing/2014/main" id="{7770FAA4-0244-DD45-979A-9CAFE02E3651}"/>
                </a:ext>
              </a:extLst>
            </p:cNvPr>
            <p:cNvSpPr/>
            <p:nvPr/>
          </p:nvSpPr>
          <p:spPr>
            <a:xfrm flipV="1">
              <a:off x="4293360" y="1136160"/>
              <a:ext cx="1440" cy="672479"/>
            </a:xfrm>
            <a:prstGeom prst="line">
              <a:avLst/>
            </a:prstGeom>
            <a:noFill/>
            <a:ln w="12600">
              <a:solidFill>
                <a:srgbClr val="666666"/>
              </a:solidFill>
              <a:prstDash val="solid"/>
              <a:round/>
              <a:tailEnd type="arrow"/>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grpSp>
          <p:nvGrpSpPr>
            <p:cNvPr id="11" name="Group 10">
              <a:extLst>
                <a:ext uri="{FF2B5EF4-FFF2-40B4-BE49-F238E27FC236}">
                  <a16:creationId xmlns:a16="http://schemas.microsoft.com/office/drawing/2014/main" id="{743BDB2E-277D-7840-A4FA-26E759205C6C}"/>
                </a:ext>
              </a:extLst>
            </p:cNvPr>
            <p:cNvGrpSpPr/>
            <p:nvPr/>
          </p:nvGrpSpPr>
          <p:grpSpPr>
            <a:xfrm>
              <a:off x="2167560" y="1812240"/>
              <a:ext cx="1254240" cy="912239"/>
              <a:chOff x="2167560" y="1812240"/>
              <a:chExt cx="1254240" cy="912239"/>
            </a:xfrm>
          </p:grpSpPr>
          <p:sp>
            <p:nvSpPr>
              <p:cNvPr id="12" name="Freeform 11">
                <a:extLst>
                  <a:ext uri="{FF2B5EF4-FFF2-40B4-BE49-F238E27FC236}">
                    <a16:creationId xmlns:a16="http://schemas.microsoft.com/office/drawing/2014/main" id="{21A369EC-AAE9-B14E-89FF-7D4EA577DAB9}"/>
                  </a:ext>
                </a:extLst>
              </p:cNvPr>
              <p:cNvSpPr/>
              <p:nvPr/>
            </p:nvSpPr>
            <p:spPr>
              <a:xfrm>
                <a:off x="2167560" y="1812240"/>
                <a:ext cx="1254240" cy="912239"/>
              </a:xfrm>
              <a:custGeom>
                <a:avLst>
                  <a:gd name="f0" fmla="val 37"/>
                </a:avLst>
                <a:gdLst>
                  <a:gd name="f1" fmla="val 10800000"/>
                  <a:gd name="f2" fmla="val 5400000"/>
                  <a:gd name="f3" fmla="val 16200000"/>
                  <a:gd name="f4" fmla="val 180"/>
                  <a:gd name="f5" fmla="val w"/>
                  <a:gd name="f6" fmla="val h"/>
                  <a:gd name="f7" fmla="val ss"/>
                  <a:gd name="f8" fmla="val 0"/>
                  <a:gd name="f9" fmla="*/ 5419351 1 1725033"/>
                  <a:gd name="f10" fmla="val 45"/>
                  <a:gd name="f11" fmla="val 10800"/>
                  <a:gd name="f12" fmla="val -2147483647"/>
                  <a:gd name="f13" fmla="val 2147483647"/>
                  <a:gd name="f14" fmla="+- 0 0 0"/>
                  <a:gd name="f15" fmla="abs f5"/>
                  <a:gd name="f16" fmla="abs f6"/>
                  <a:gd name="f17" fmla="abs f7"/>
                  <a:gd name="f18" fmla="*/ f9 1 180"/>
                  <a:gd name="f19" fmla="pin 0 f0 10800"/>
                  <a:gd name="f20" fmla="+- 0 0 f2"/>
                  <a:gd name="f21" fmla="*/ f14 f1 1"/>
                  <a:gd name="f22" fmla="?: f15 f5 1"/>
                  <a:gd name="f23" fmla="?: f16 f6 1"/>
                  <a:gd name="f24" fmla="?: f17 f7 1"/>
                  <a:gd name="f25" fmla="*/ f10 f18 1"/>
                  <a:gd name="f26" fmla="+- f8 f19 0"/>
                  <a:gd name="f27" fmla="*/ f21 1 f4"/>
                  <a:gd name="f28" fmla="*/ f22 1 21600"/>
                  <a:gd name="f29" fmla="*/ f23 1 21600"/>
                  <a:gd name="f30" fmla="*/ 21600 f22 1"/>
                  <a:gd name="f31" fmla="*/ 21600 f23 1"/>
                  <a:gd name="f32" fmla="+- 0 0 f25"/>
                  <a:gd name="f33" fmla="+- f27 0 f2"/>
                  <a:gd name="f34" fmla="min f29 f28"/>
                  <a:gd name="f35" fmla="*/ f30 1 f24"/>
                  <a:gd name="f36" fmla="*/ f31 1 f24"/>
                  <a:gd name="f37" fmla="*/ f32 f1 1"/>
                  <a:gd name="f38" fmla="*/ f37 1 f9"/>
                  <a:gd name="f39" fmla="+- f36 0 f19"/>
                  <a:gd name="f40" fmla="+- f35 0 f19"/>
                  <a:gd name="f41" fmla="*/ f19 f34 1"/>
                  <a:gd name="f42" fmla="*/ f8 f34 1"/>
                  <a:gd name="f43" fmla="*/ f26 f34 1"/>
                  <a:gd name="f44" fmla="*/ f36 f34 1"/>
                  <a:gd name="f45" fmla="*/ f35 f34 1"/>
                  <a:gd name="f46" fmla="*/ 10800 f34 1"/>
                  <a:gd name="f47" fmla="+- f38 0 f2"/>
                  <a:gd name="f48" fmla="+- f42 0 f43"/>
                  <a:gd name="f49" fmla="+- f43 0 f42"/>
                  <a:gd name="f50" fmla="*/ f39 f34 1"/>
                  <a:gd name="f51" fmla="*/ f40 f34 1"/>
                  <a:gd name="f52" fmla="cos 1 f47"/>
                  <a:gd name="f53" fmla="abs f48"/>
                  <a:gd name="f54" fmla="abs f49"/>
                  <a:gd name="f55" fmla="?: f48 f20 f2"/>
                  <a:gd name="f56" fmla="?: f48 f2 f20"/>
                  <a:gd name="f57" fmla="?: f48 f3 f2"/>
                  <a:gd name="f58" fmla="?: f48 f2 f3"/>
                  <a:gd name="f59" fmla="+- f44 0 f50"/>
                  <a:gd name="f60" fmla="?: f49 f20 f2"/>
                  <a:gd name="f61" fmla="?: f49 f2 f20"/>
                  <a:gd name="f62" fmla="+- f45 0 f51"/>
                  <a:gd name="f63" fmla="+- f50 0 f44"/>
                  <a:gd name="f64" fmla="+- f51 0 f45"/>
                  <a:gd name="f65" fmla="?: f48 0 f1"/>
                  <a:gd name="f66" fmla="?: f48 f1 0"/>
                  <a:gd name="f67" fmla="+- 0 0 f52"/>
                  <a:gd name="f68" fmla="?: f48 f58 f57"/>
                  <a:gd name="f69" fmla="?: f48 f57 f58"/>
                  <a:gd name="f70" fmla="?: f49 f56 f55"/>
                  <a:gd name="f71" fmla="abs f59"/>
                  <a:gd name="f72" fmla="?: f59 0 f1"/>
                  <a:gd name="f73" fmla="?: f59 f1 0"/>
                  <a:gd name="f74" fmla="?: f59 f60 f61"/>
                  <a:gd name="f75" fmla="abs f62"/>
                  <a:gd name="f76" fmla="abs f63"/>
                  <a:gd name="f77" fmla="?: f62 f20 f2"/>
                  <a:gd name="f78" fmla="?: f62 f2 f20"/>
                  <a:gd name="f79" fmla="?: f62 f3 f2"/>
                  <a:gd name="f80" fmla="?: f62 f2 f3"/>
                  <a:gd name="f81" fmla="abs f64"/>
                  <a:gd name="f82" fmla="?: f64 f20 f2"/>
                  <a:gd name="f83" fmla="?: f64 f2 f20"/>
                  <a:gd name="f84" fmla="?: f64 f66 f65"/>
                  <a:gd name="f85" fmla="?: f64 f65 f66"/>
                  <a:gd name="f86" fmla="*/ f19 f67 1"/>
                  <a:gd name="f87" fmla="?: f49 f69 f68"/>
                  <a:gd name="f88" fmla="?: f49 f73 f72"/>
                  <a:gd name="f89" fmla="?: f49 f72 f73"/>
                  <a:gd name="f90" fmla="?: f62 f80 f79"/>
                  <a:gd name="f91" fmla="?: f62 f79 f80"/>
                  <a:gd name="f92" fmla="?: f63 f78 f77"/>
                  <a:gd name="f93" fmla="?: f48 f84 f85"/>
                  <a:gd name="f94" fmla="?: f48 f82 f83"/>
                  <a:gd name="f95" fmla="*/ f86 3163 1"/>
                  <a:gd name="f96" fmla="?: f59 f88 f89"/>
                  <a:gd name="f97" fmla="?: f63 f91 f90"/>
                  <a:gd name="f98" fmla="*/ f95 1 7636"/>
                  <a:gd name="f99" fmla="+- f8 f98 0"/>
                  <a:gd name="f100" fmla="+- f35 0 f98"/>
                  <a:gd name="f101" fmla="+- f36 0 f98"/>
                  <a:gd name="f102" fmla="*/ f99 f34 1"/>
                  <a:gd name="f103" fmla="*/ f100 f34 1"/>
                  <a:gd name="f104" fmla="*/ f101 f34 1"/>
                </a:gdLst>
                <a:ahLst>
                  <a:ahXY gdRefX="f0" minX="f8" maxX="f11">
                    <a:pos x="f41" y="f42"/>
                  </a:ahXY>
                </a:ahLst>
                <a:cxnLst>
                  <a:cxn ang="3cd4">
                    <a:pos x="hc" y="t"/>
                  </a:cxn>
                  <a:cxn ang="0">
                    <a:pos x="r" y="vc"/>
                  </a:cxn>
                  <a:cxn ang="cd4">
                    <a:pos x="hc" y="b"/>
                  </a:cxn>
                  <a:cxn ang="cd2">
                    <a:pos x="l" y="vc"/>
                  </a:cxn>
                  <a:cxn ang="f33">
                    <a:pos x="f46" y="f46"/>
                  </a:cxn>
                </a:cxnLst>
                <a:rect l="f102" t="f102" r="f103" b="f104"/>
                <a:pathLst>
                  <a:path>
                    <a:moveTo>
                      <a:pt x="f43" y="f42"/>
                    </a:moveTo>
                    <a:arcTo wR="f53" hR="f54" stAng="f87" swAng="f70"/>
                    <a:lnTo>
                      <a:pt x="f42" y="f50"/>
                    </a:lnTo>
                    <a:arcTo wR="f54" hR="f71" stAng="f96" swAng="f74"/>
                    <a:lnTo>
                      <a:pt x="f51" y="f44"/>
                    </a:lnTo>
                    <a:arcTo wR="f75" hR="f76" stAng="f97" swAng="f92"/>
                    <a:lnTo>
                      <a:pt x="f45" y="f43"/>
                    </a:lnTo>
                    <a:arcTo wR="f81" hR="f53" stAng="f93" swAng="f94"/>
                    <a:close/>
                  </a:path>
                </a:pathLst>
              </a:custGeom>
              <a:solidFill>
                <a:srgbClr val="000000"/>
              </a:solidFill>
              <a:ln w="12600">
                <a:solidFill>
                  <a:srgbClr val="666666"/>
                </a:solidFill>
                <a:prstDash val="solid"/>
                <a:round/>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sp>
            <p:nvSpPr>
              <p:cNvPr id="13" name="Freeform 12">
                <a:extLst>
                  <a:ext uri="{FF2B5EF4-FFF2-40B4-BE49-F238E27FC236}">
                    <a16:creationId xmlns:a16="http://schemas.microsoft.com/office/drawing/2014/main" id="{0ED61377-2133-4A47-95C5-EC40E6EDC801}"/>
                  </a:ext>
                </a:extLst>
              </p:cNvPr>
              <p:cNvSpPr/>
              <p:nvPr/>
            </p:nvSpPr>
            <p:spPr>
              <a:xfrm>
                <a:off x="2167560" y="1886760"/>
                <a:ext cx="1254240" cy="761759"/>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10800 f9 1"/>
                  <a:gd name="f13" fmla="*/ f10 1 f2"/>
                  <a:gd name="f14" fmla="+- f13 0 f1"/>
                </a:gdLst>
                <a:ahLst/>
                <a:cxnLst>
                  <a:cxn ang="3cd4">
                    <a:pos x="hc" y="t"/>
                  </a:cxn>
                  <a:cxn ang="0">
                    <a:pos x="r" y="vc"/>
                  </a:cxn>
                  <a:cxn ang="cd4">
                    <a:pos x="hc" y="b"/>
                  </a:cxn>
                  <a:cxn ang="cd2">
                    <a:pos x="l" y="vc"/>
                  </a:cxn>
                  <a:cxn ang="f14">
                    <a:pos x="f11" y="f12"/>
                  </a:cxn>
                </a:cxnLst>
                <a:rect l="l" t="t" r="r" b="b"/>
                <a:pathLst>
                  <a:path w="21600" h="21600">
                    <a:moveTo>
                      <a:pt x="f5" y="f5"/>
                    </a:moveTo>
                    <a:lnTo>
                      <a:pt x="f6" y="f5"/>
                    </a:lnTo>
                    <a:lnTo>
                      <a:pt x="f6" y="f6"/>
                    </a:lnTo>
                    <a:lnTo>
                      <a:pt x="f5" y="f6"/>
                    </a:lnTo>
                    <a:lnTo>
                      <a:pt x="f5" y="f5"/>
                    </a:lnTo>
                    <a:close/>
                  </a:path>
                </a:pathLst>
              </a:custGeom>
              <a:noFill/>
              <a:ln>
                <a:noFill/>
                <a:prstDash val="solid"/>
              </a:ln>
            </p:spPr>
            <p:txBody>
              <a:bodyPr wrap="square" lIns="46042" tIns="46042" rIns="81961" bIns="46042" anchor="ctr" anchorCtr="0" compatLnSpc="1">
                <a:noAutofit/>
              </a:bodyPr>
              <a:lstStyle/>
              <a:p>
                <a:pPr algn="ct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FFFFFF"/>
                    </a:solidFill>
                    <a:latin typeface="Optima" pitchFamily="2"/>
                    <a:ea typeface="Optima" pitchFamily="2"/>
                    <a:cs typeface="Optima" pitchFamily="2"/>
                  </a:rPr>
                  <a:t>John eats</a:t>
                </a:r>
              </a:p>
              <a:p>
                <a:pPr algn="ct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FFFFFF"/>
                    </a:solidFill>
                    <a:latin typeface="Optima" pitchFamily="2"/>
                    <a:ea typeface="Optima" pitchFamily="2"/>
                    <a:cs typeface="Optima" pitchFamily="2"/>
                  </a:rPr>
                  <a:t>sandwich</a:t>
                </a:r>
              </a:p>
            </p:txBody>
          </p:sp>
        </p:grpSp>
        <p:grpSp>
          <p:nvGrpSpPr>
            <p:cNvPr id="14" name="Group 13">
              <a:extLst>
                <a:ext uri="{FF2B5EF4-FFF2-40B4-BE49-F238E27FC236}">
                  <a16:creationId xmlns:a16="http://schemas.microsoft.com/office/drawing/2014/main" id="{6E868C1F-E2DA-2544-B7D5-67CA45D76D8D}"/>
                </a:ext>
              </a:extLst>
            </p:cNvPr>
            <p:cNvGrpSpPr/>
            <p:nvPr/>
          </p:nvGrpSpPr>
          <p:grpSpPr>
            <a:xfrm>
              <a:off x="3669480" y="1812240"/>
              <a:ext cx="1253880" cy="912239"/>
              <a:chOff x="3669480" y="1812240"/>
              <a:chExt cx="1253880" cy="912239"/>
            </a:xfrm>
          </p:grpSpPr>
          <p:sp>
            <p:nvSpPr>
              <p:cNvPr id="15" name="Freeform 14">
                <a:extLst>
                  <a:ext uri="{FF2B5EF4-FFF2-40B4-BE49-F238E27FC236}">
                    <a16:creationId xmlns:a16="http://schemas.microsoft.com/office/drawing/2014/main" id="{46A5A054-143F-6543-82AF-347D8231B362}"/>
                  </a:ext>
                </a:extLst>
              </p:cNvPr>
              <p:cNvSpPr/>
              <p:nvPr/>
            </p:nvSpPr>
            <p:spPr>
              <a:xfrm>
                <a:off x="3669480" y="1812240"/>
                <a:ext cx="1253880" cy="912239"/>
              </a:xfrm>
              <a:custGeom>
                <a:avLst>
                  <a:gd name="f0" fmla="val 37"/>
                </a:avLst>
                <a:gdLst>
                  <a:gd name="f1" fmla="val 10800000"/>
                  <a:gd name="f2" fmla="val 5400000"/>
                  <a:gd name="f3" fmla="val 16200000"/>
                  <a:gd name="f4" fmla="val 180"/>
                  <a:gd name="f5" fmla="val w"/>
                  <a:gd name="f6" fmla="val h"/>
                  <a:gd name="f7" fmla="val ss"/>
                  <a:gd name="f8" fmla="val 0"/>
                  <a:gd name="f9" fmla="*/ 5419351 1 1725033"/>
                  <a:gd name="f10" fmla="val 45"/>
                  <a:gd name="f11" fmla="val 10800"/>
                  <a:gd name="f12" fmla="val -2147483647"/>
                  <a:gd name="f13" fmla="val 2147483647"/>
                  <a:gd name="f14" fmla="+- 0 0 0"/>
                  <a:gd name="f15" fmla="abs f5"/>
                  <a:gd name="f16" fmla="abs f6"/>
                  <a:gd name="f17" fmla="abs f7"/>
                  <a:gd name="f18" fmla="*/ f9 1 180"/>
                  <a:gd name="f19" fmla="pin 0 f0 10800"/>
                  <a:gd name="f20" fmla="+- 0 0 f2"/>
                  <a:gd name="f21" fmla="*/ f14 f1 1"/>
                  <a:gd name="f22" fmla="?: f15 f5 1"/>
                  <a:gd name="f23" fmla="?: f16 f6 1"/>
                  <a:gd name="f24" fmla="?: f17 f7 1"/>
                  <a:gd name="f25" fmla="*/ f10 f18 1"/>
                  <a:gd name="f26" fmla="+- f8 f19 0"/>
                  <a:gd name="f27" fmla="*/ f21 1 f4"/>
                  <a:gd name="f28" fmla="*/ f22 1 21600"/>
                  <a:gd name="f29" fmla="*/ f23 1 21600"/>
                  <a:gd name="f30" fmla="*/ 21600 f22 1"/>
                  <a:gd name="f31" fmla="*/ 21600 f23 1"/>
                  <a:gd name="f32" fmla="+- 0 0 f25"/>
                  <a:gd name="f33" fmla="+- f27 0 f2"/>
                  <a:gd name="f34" fmla="min f29 f28"/>
                  <a:gd name="f35" fmla="*/ f30 1 f24"/>
                  <a:gd name="f36" fmla="*/ f31 1 f24"/>
                  <a:gd name="f37" fmla="*/ f32 f1 1"/>
                  <a:gd name="f38" fmla="*/ f37 1 f9"/>
                  <a:gd name="f39" fmla="+- f36 0 f19"/>
                  <a:gd name="f40" fmla="+- f35 0 f19"/>
                  <a:gd name="f41" fmla="*/ f19 f34 1"/>
                  <a:gd name="f42" fmla="*/ f8 f34 1"/>
                  <a:gd name="f43" fmla="*/ f26 f34 1"/>
                  <a:gd name="f44" fmla="*/ f36 f34 1"/>
                  <a:gd name="f45" fmla="*/ f35 f34 1"/>
                  <a:gd name="f46" fmla="*/ 10800 f34 1"/>
                  <a:gd name="f47" fmla="+- f38 0 f2"/>
                  <a:gd name="f48" fmla="+- f42 0 f43"/>
                  <a:gd name="f49" fmla="+- f43 0 f42"/>
                  <a:gd name="f50" fmla="*/ f39 f34 1"/>
                  <a:gd name="f51" fmla="*/ f40 f34 1"/>
                  <a:gd name="f52" fmla="cos 1 f47"/>
                  <a:gd name="f53" fmla="abs f48"/>
                  <a:gd name="f54" fmla="abs f49"/>
                  <a:gd name="f55" fmla="?: f48 f20 f2"/>
                  <a:gd name="f56" fmla="?: f48 f2 f20"/>
                  <a:gd name="f57" fmla="?: f48 f3 f2"/>
                  <a:gd name="f58" fmla="?: f48 f2 f3"/>
                  <a:gd name="f59" fmla="+- f44 0 f50"/>
                  <a:gd name="f60" fmla="?: f49 f20 f2"/>
                  <a:gd name="f61" fmla="?: f49 f2 f20"/>
                  <a:gd name="f62" fmla="+- f45 0 f51"/>
                  <a:gd name="f63" fmla="+- f50 0 f44"/>
                  <a:gd name="f64" fmla="+- f51 0 f45"/>
                  <a:gd name="f65" fmla="?: f48 0 f1"/>
                  <a:gd name="f66" fmla="?: f48 f1 0"/>
                  <a:gd name="f67" fmla="+- 0 0 f52"/>
                  <a:gd name="f68" fmla="?: f48 f58 f57"/>
                  <a:gd name="f69" fmla="?: f48 f57 f58"/>
                  <a:gd name="f70" fmla="?: f49 f56 f55"/>
                  <a:gd name="f71" fmla="abs f59"/>
                  <a:gd name="f72" fmla="?: f59 0 f1"/>
                  <a:gd name="f73" fmla="?: f59 f1 0"/>
                  <a:gd name="f74" fmla="?: f59 f60 f61"/>
                  <a:gd name="f75" fmla="abs f62"/>
                  <a:gd name="f76" fmla="abs f63"/>
                  <a:gd name="f77" fmla="?: f62 f20 f2"/>
                  <a:gd name="f78" fmla="?: f62 f2 f20"/>
                  <a:gd name="f79" fmla="?: f62 f3 f2"/>
                  <a:gd name="f80" fmla="?: f62 f2 f3"/>
                  <a:gd name="f81" fmla="abs f64"/>
                  <a:gd name="f82" fmla="?: f64 f20 f2"/>
                  <a:gd name="f83" fmla="?: f64 f2 f20"/>
                  <a:gd name="f84" fmla="?: f64 f66 f65"/>
                  <a:gd name="f85" fmla="?: f64 f65 f66"/>
                  <a:gd name="f86" fmla="*/ f19 f67 1"/>
                  <a:gd name="f87" fmla="?: f49 f69 f68"/>
                  <a:gd name="f88" fmla="?: f49 f73 f72"/>
                  <a:gd name="f89" fmla="?: f49 f72 f73"/>
                  <a:gd name="f90" fmla="?: f62 f80 f79"/>
                  <a:gd name="f91" fmla="?: f62 f79 f80"/>
                  <a:gd name="f92" fmla="?: f63 f78 f77"/>
                  <a:gd name="f93" fmla="?: f48 f84 f85"/>
                  <a:gd name="f94" fmla="?: f48 f82 f83"/>
                  <a:gd name="f95" fmla="*/ f86 3163 1"/>
                  <a:gd name="f96" fmla="?: f59 f88 f89"/>
                  <a:gd name="f97" fmla="?: f63 f91 f90"/>
                  <a:gd name="f98" fmla="*/ f95 1 7636"/>
                  <a:gd name="f99" fmla="+- f8 f98 0"/>
                  <a:gd name="f100" fmla="+- f35 0 f98"/>
                  <a:gd name="f101" fmla="+- f36 0 f98"/>
                  <a:gd name="f102" fmla="*/ f99 f34 1"/>
                  <a:gd name="f103" fmla="*/ f100 f34 1"/>
                  <a:gd name="f104" fmla="*/ f101 f34 1"/>
                </a:gdLst>
                <a:ahLst>
                  <a:ahXY gdRefX="f0" minX="f8" maxX="f11">
                    <a:pos x="f41" y="f42"/>
                  </a:ahXY>
                </a:ahLst>
                <a:cxnLst>
                  <a:cxn ang="3cd4">
                    <a:pos x="hc" y="t"/>
                  </a:cxn>
                  <a:cxn ang="0">
                    <a:pos x="r" y="vc"/>
                  </a:cxn>
                  <a:cxn ang="cd4">
                    <a:pos x="hc" y="b"/>
                  </a:cxn>
                  <a:cxn ang="cd2">
                    <a:pos x="l" y="vc"/>
                  </a:cxn>
                  <a:cxn ang="f33">
                    <a:pos x="f46" y="f46"/>
                  </a:cxn>
                </a:cxnLst>
                <a:rect l="f102" t="f102" r="f103" b="f104"/>
                <a:pathLst>
                  <a:path>
                    <a:moveTo>
                      <a:pt x="f43" y="f42"/>
                    </a:moveTo>
                    <a:arcTo wR="f53" hR="f54" stAng="f87" swAng="f70"/>
                    <a:lnTo>
                      <a:pt x="f42" y="f50"/>
                    </a:lnTo>
                    <a:arcTo wR="f54" hR="f71" stAng="f96" swAng="f74"/>
                    <a:lnTo>
                      <a:pt x="f51" y="f44"/>
                    </a:lnTo>
                    <a:arcTo wR="f75" hR="f76" stAng="f97" swAng="f92"/>
                    <a:lnTo>
                      <a:pt x="f45" y="f43"/>
                    </a:lnTo>
                    <a:arcTo wR="f81" hR="f53" stAng="f93" swAng="f94"/>
                    <a:close/>
                  </a:path>
                </a:pathLst>
              </a:custGeom>
              <a:solidFill>
                <a:srgbClr val="000000"/>
              </a:solidFill>
              <a:ln w="12600">
                <a:solidFill>
                  <a:srgbClr val="666666"/>
                </a:solidFill>
                <a:prstDash val="solid"/>
                <a:round/>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sp>
            <p:nvSpPr>
              <p:cNvPr id="16" name="Freeform 15">
                <a:extLst>
                  <a:ext uri="{FF2B5EF4-FFF2-40B4-BE49-F238E27FC236}">
                    <a16:creationId xmlns:a16="http://schemas.microsoft.com/office/drawing/2014/main" id="{7EC79A84-6C76-2B44-9F94-9B40056F2BD0}"/>
                  </a:ext>
                </a:extLst>
              </p:cNvPr>
              <p:cNvSpPr/>
              <p:nvPr/>
            </p:nvSpPr>
            <p:spPr>
              <a:xfrm>
                <a:off x="3669480" y="1886760"/>
                <a:ext cx="1253880" cy="761759"/>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10800 f9 1"/>
                  <a:gd name="f13" fmla="*/ f10 1 f2"/>
                  <a:gd name="f14" fmla="+- f13 0 f1"/>
                </a:gdLst>
                <a:ahLst/>
                <a:cxnLst>
                  <a:cxn ang="3cd4">
                    <a:pos x="hc" y="t"/>
                  </a:cxn>
                  <a:cxn ang="0">
                    <a:pos x="r" y="vc"/>
                  </a:cxn>
                  <a:cxn ang="cd4">
                    <a:pos x="hc" y="b"/>
                  </a:cxn>
                  <a:cxn ang="cd2">
                    <a:pos x="l" y="vc"/>
                  </a:cxn>
                  <a:cxn ang="f14">
                    <a:pos x="f11" y="f12"/>
                  </a:cxn>
                </a:cxnLst>
                <a:rect l="l" t="t" r="r" b="b"/>
                <a:pathLst>
                  <a:path w="21600" h="21600">
                    <a:moveTo>
                      <a:pt x="f5" y="f5"/>
                    </a:moveTo>
                    <a:lnTo>
                      <a:pt x="f6" y="f5"/>
                    </a:lnTo>
                    <a:lnTo>
                      <a:pt x="f6" y="f6"/>
                    </a:lnTo>
                    <a:lnTo>
                      <a:pt x="f5" y="f6"/>
                    </a:lnTo>
                    <a:lnTo>
                      <a:pt x="f5" y="f5"/>
                    </a:lnTo>
                    <a:close/>
                  </a:path>
                </a:pathLst>
              </a:custGeom>
              <a:noFill/>
              <a:ln>
                <a:noFill/>
                <a:prstDash val="solid"/>
              </a:ln>
            </p:spPr>
            <p:txBody>
              <a:bodyPr wrap="square" lIns="46042" tIns="46042" rIns="81961" bIns="46042" anchor="ctr" anchorCtr="0" compatLnSpc="1">
                <a:noAutofit/>
              </a:bodyPr>
              <a:lstStyle/>
              <a:p>
                <a:pPr algn="ct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FFFFFF"/>
                    </a:solidFill>
                    <a:latin typeface="Optima" pitchFamily="2"/>
                    <a:ea typeface="Optima" pitchFamily="2"/>
                    <a:cs typeface="Optima" pitchFamily="2"/>
                  </a:rPr>
                  <a:t>John dies</a:t>
                </a:r>
              </a:p>
            </p:txBody>
          </p:sp>
        </p:grpSp>
      </p:grpSp>
      <p:grpSp>
        <p:nvGrpSpPr>
          <p:cNvPr id="17" name="Group 16">
            <a:extLst>
              <a:ext uri="{FF2B5EF4-FFF2-40B4-BE49-F238E27FC236}">
                <a16:creationId xmlns:a16="http://schemas.microsoft.com/office/drawing/2014/main" id="{AE84C3A8-5D6E-FF41-B0CA-8CEB4C4F0C2E}"/>
              </a:ext>
            </a:extLst>
          </p:cNvPr>
          <p:cNvGrpSpPr/>
          <p:nvPr/>
        </p:nvGrpSpPr>
        <p:grpSpPr>
          <a:xfrm>
            <a:off x="4590330" y="2903592"/>
            <a:ext cx="1137665" cy="413072"/>
            <a:chOff x="5060520" y="3201120"/>
            <a:chExt cx="1254240" cy="455399"/>
          </a:xfrm>
        </p:grpSpPr>
        <p:sp>
          <p:nvSpPr>
            <p:cNvPr id="18" name="Freeform 17">
              <a:extLst>
                <a:ext uri="{FF2B5EF4-FFF2-40B4-BE49-F238E27FC236}">
                  <a16:creationId xmlns:a16="http://schemas.microsoft.com/office/drawing/2014/main" id="{FCB01EAD-363D-DF4D-84C1-77D92531572A}"/>
                </a:ext>
              </a:extLst>
            </p:cNvPr>
            <p:cNvSpPr/>
            <p:nvPr/>
          </p:nvSpPr>
          <p:spPr>
            <a:xfrm>
              <a:off x="5060520" y="3201120"/>
              <a:ext cx="1254240" cy="455399"/>
            </a:xfrm>
            <a:custGeom>
              <a:avLst>
                <a:gd name="f0" fmla="val 75"/>
              </a:avLst>
              <a:gdLst>
                <a:gd name="f1" fmla="val 10800000"/>
                <a:gd name="f2" fmla="val 5400000"/>
                <a:gd name="f3" fmla="val 16200000"/>
                <a:gd name="f4" fmla="val 180"/>
                <a:gd name="f5" fmla="val w"/>
                <a:gd name="f6" fmla="val h"/>
                <a:gd name="f7" fmla="val ss"/>
                <a:gd name="f8" fmla="val 0"/>
                <a:gd name="f9" fmla="*/ 5419351 1 1725033"/>
                <a:gd name="f10" fmla="val 45"/>
                <a:gd name="f11" fmla="val 10800"/>
                <a:gd name="f12" fmla="val -2147483647"/>
                <a:gd name="f13" fmla="val 2147483647"/>
                <a:gd name="f14" fmla="+- 0 0 0"/>
                <a:gd name="f15" fmla="abs f5"/>
                <a:gd name="f16" fmla="abs f6"/>
                <a:gd name="f17" fmla="abs f7"/>
                <a:gd name="f18" fmla="*/ f9 1 180"/>
                <a:gd name="f19" fmla="pin 0 f0 10800"/>
                <a:gd name="f20" fmla="+- 0 0 f2"/>
                <a:gd name="f21" fmla="*/ f14 f1 1"/>
                <a:gd name="f22" fmla="?: f15 f5 1"/>
                <a:gd name="f23" fmla="?: f16 f6 1"/>
                <a:gd name="f24" fmla="?: f17 f7 1"/>
                <a:gd name="f25" fmla="*/ f10 f18 1"/>
                <a:gd name="f26" fmla="+- f8 f19 0"/>
                <a:gd name="f27" fmla="*/ f21 1 f4"/>
                <a:gd name="f28" fmla="*/ f22 1 21600"/>
                <a:gd name="f29" fmla="*/ f23 1 21600"/>
                <a:gd name="f30" fmla="*/ 21600 f22 1"/>
                <a:gd name="f31" fmla="*/ 21600 f23 1"/>
                <a:gd name="f32" fmla="+- 0 0 f25"/>
                <a:gd name="f33" fmla="+- f27 0 f2"/>
                <a:gd name="f34" fmla="min f29 f28"/>
                <a:gd name="f35" fmla="*/ f30 1 f24"/>
                <a:gd name="f36" fmla="*/ f31 1 f24"/>
                <a:gd name="f37" fmla="*/ f32 f1 1"/>
                <a:gd name="f38" fmla="*/ f37 1 f9"/>
                <a:gd name="f39" fmla="+- f36 0 f19"/>
                <a:gd name="f40" fmla="+- f35 0 f19"/>
                <a:gd name="f41" fmla="*/ f19 f34 1"/>
                <a:gd name="f42" fmla="*/ f8 f34 1"/>
                <a:gd name="f43" fmla="*/ f26 f34 1"/>
                <a:gd name="f44" fmla="*/ f36 f34 1"/>
                <a:gd name="f45" fmla="*/ f35 f34 1"/>
                <a:gd name="f46" fmla="*/ 10800 f34 1"/>
                <a:gd name="f47" fmla="+- f38 0 f2"/>
                <a:gd name="f48" fmla="+- f42 0 f43"/>
                <a:gd name="f49" fmla="+- f43 0 f42"/>
                <a:gd name="f50" fmla="*/ f39 f34 1"/>
                <a:gd name="f51" fmla="*/ f40 f34 1"/>
                <a:gd name="f52" fmla="cos 1 f47"/>
                <a:gd name="f53" fmla="abs f48"/>
                <a:gd name="f54" fmla="abs f49"/>
                <a:gd name="f55" fmla="?: f48 f20 f2"/>
                <a:gd name="f56" fmla="?: f48 f2 f20"/>
                <a:gd name="f57" fmla="?: f48 f3 f2"/>
                <a:gd name="f58" fmla="?: f48 f2 f3"/>
                <a:gd name="f59" fmla="+- f44 0 f50"/>
                <a:gd name="f60" fmla="?: f49 f20 f2"/>
                <a:gd name="f61" fmla="?: f49 f2 f20"/>
                <a:gd name="f62" fmla="+- f45 0 f51"/>
                <a:gd name="f63" fmla="+- f50 0 f44"/>
                <a:gd name="f64" fmla="+- f51 0 f45"/>
                <a:gd name="f65" fmla="?: f48 0 f1"/>
                <a:gd name="f66" fmla="?: f48 f1 0"/>
                <a:gd name="f67" fmla="+- 0 0 f52"/>
                <a:gd name="f68" fmla="?: f48 f58 f57"/>
                <a:gd name="f69" fmla="?: f48 f57 f58"/>
                <a:gd name="f70" fmla="?: f49 f56 f55"/>
                <a:gd name="f71" fmla="abs f59"/>
                <a:gd name="f72" fmla="?: f59 0 f1"/>
                <a:gd name="f73" fmla="?: f59 f1 0"/>
                <a:gd name="f74" fmla="?: f59 f60 f61"/>
                <a:gd name="f75" fmla="abs f62"/>
                <a:gd name="f76" fmla="abs f63"/>
                <a:gd name="f77" fmla="?: f62 f20 f2"/>
                <a:gd name="f78" fmla="?: f62 f2 f20"/>
                <a:gd name="f79" fmla="?: f62 f3 f2"/>
                <a:gd name="f80" fmla="?: f62 f2 f3"/>
                <a:gd name="f81" fmla="abs f64"/>
                <a:gd name="f82" fmla="?: f64 f20 f2"/>
                <a:gd name="f83" fmla="?: f64 f2 f20"/>
                <a:gd name="f84" fmla="?: f64 f66 f65"/>
                <a:gd name="f85" fmla="?: f64 f65 f66"/>
                <a:gd name="f86" fmla="*/ f19 f67 1"/>
                <a:gd name="f87" fmla="?: f49 f69 f68"/>
                <a:gd name="f88" fmla="?: f49 f73 f72"/>
                <a:gd name="f89" fmla="?: f49 f72 f73"/>
                <a:gd name="f90" fmla="?: f62 f80 f79"/>
                <a:gd name="f91" fmla="?: f62 f79 f80"/>
                <a:gd name="f92" fmla="?: f63 f78 f77"/>
                <a:gd name="f93" fmla="?: f48 f84 f85"/>
                <a:gd name="f94" fmla="?: f48 f82 f83"/>
                <a:gd name="f95" fmla="*/ f86 3163 1"/>
                <a:gd name="f96" fmla="?: f59 f88 f89"/>
                <a:gd name="f97" fmla="?: f63 f91 f90"/>
                <a:gd name="f98" fmla="*/ f95 1 7636"/>
                <a:gd name="f99" fmla="+- f8 f98 0"/>
                <a:gd name="f100" fmla="+- f35 0 f98"/>
                <a:gd name="f101" fmla="+- f36 0 f98"/>
                <a:gd name="f102" fmla="*/ f99 f34 1"/>
                <a:gd name="f103" fmla="*/ f100 f34 1"/>
                <a:gd name="f104" fmla="*/ f101 f34 1"/>
              </a:gdLst>
              <a:ahLst>
                <a:ahXY gdRefX="f0" minX="f8" maxX="f11">
                  <a:pos x="f41" y="f42"/>
                </a:ahXY>
              </a:ahLst>
              <a:cxnLst>
                <a:cxn ang="3cd4">
                  <a:pos x="hc" y="t"/>
                </a:cxn>
                <a:cxn ang="0">
                  <a:pos x="r" y="vc"/>
                </a:cxn>
                <a:cxn ang="cd4">
                  <a:pos x="hc" y="b"/>
                </a:cxn>
                <a:cxn ang="cd2">
                  <a:pos x="l" y="vc"/>
                </a:cxn>
                <a:cxn ang="f33">
                  <a:pos x="f46" y="f46"/>
                </a:cxn>
              </a:cxnLst>
              <a:rect l="f102" t="f102" r="f103" b="f104"/>
              <a:pathLst>
                <a:path>
                  <a:moveTo>
                    <a:pt x="f43" y="f42"/>
                  </a:moveTo>
                  <a:arcTo wR="f53" hR="f54" stAng="f87" swAng="f70"/>
                  <a:lnTo>
                    <a:pt x="f42" y="f50"/>
                  </a:lnTo>
                  <a:arcTo wR="f54" hR="f71" stAng="f96" swAng="f74"/>
                  <a:lnTo>
                    <a:pt x="f51" y="f44"/>
                  </a:lnTo>
                  <a:arcTo wR="f75" hR="f76" stAng="f97" swAng="f92"/>
                  <a:lnTo>
                    <a:pt x="f45" y="f43"/>
                  </a:lnTo>
                  <a:arcTo wR="f81" hR="f53" stAng="f93" swAng="f94"/>
                  <a:close/>
                </a:path>
              </a:pathLst>
            </a:custGeom>
            <a:solidFill>
              <a:srgbClr val="000000"/>
            </a:solidFill>
            <a:ln w="12600">
              <a:solidFill>
                <a:srgbClr val="666666"/>
              </a:solidFill>
              <a:prstDash val="solid"/>
              <a:round/>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sp>
          <p:nvSpPr>
            <p:cNvPr id="19" name="Freeform 18">
              <a:extLst>
                <a:ext uri="{FF2B5EF4-FFF2-40B4-BE49-F238E27FC236}">
                  <a16:creationId xmlns:a16="http://schemas.microsoft.com/office/drawing/2014/main" id="{56AB0481-BF51-1642-A793-20422E9AA45B}"/>
                </a:ext>
              </a:extLst>
            </p:cNvPr>
            <p:cNvSpPr/>
            <p:nvPr/>
          </p:nvSpPr>
          <p:spPr>
            <a:xfrm>
              <a:off x="5060520" y="3237480"/>
              <a:ext cx="1254240" cy="38088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10800 f9 1"/>
                <a:gd name="f13" fmla="*/ f10 1 f2"/>
                <a:gd name="f14" fmla="+- f13 0 f1"/>
              </a:gdLst>
              <a:ahLst/>
              <a:cxnLst>
                <a:cxn ang="3cd4">
                  <a:pos x="hc" y="t"/>
                </a:cxn>
                <a:cxn ang="0">
                  <a:pos x="r" y="vc"/>
                </a:cxn>
                <a:cxn ang="cd4">
                  <a:pos x="hc" y="b"/>
                </a:cxn>
                <a:cxn ang="cd2">
                  <a:pos x="l" y="vc"/>
                </a:cxn>
                <a:cxn ang="f14">
                  <a:pos x="f11" y="f12"/>
                </a:cxn>
              </a:cxnLst>
              <a:rect l="l" t="t" r="r" b="b"/>
              <a:pathLst>
                <a:path w="21600" h="21600">
                  <a:moveTo>
                    <a:pt x="f5" y="f5"/>
                  </a:moveTo>
                  <a:lnTo>
                    <a:pt x="f6" y="f5"/>
                  </a:lnTo>
                  <a:lnTo>
                    <a:pt x="f6" y="f6"/>
                  </a:lnTo>
                  <a:lnTo>
                    <a:pt x="f5" y="f6"/>
                  </a:lnTo>
                  <a:lnTo>
                    <a:pt x="f5" y="f5"/>
                  </a:lnTo>
                  <a:close/>
                </a:path>
              </a:pathLst>
            </a:custGeom>
            <a:noFill/>
            <a:ln>
              <a:noFill/>
              <a:prstDash val="solid"/>
            </a:ln>
          </p:spPr>
          <p:txBody>
            <a:bodyPr wrap="square" lIns="46042" tIns="46042" rIns="81961" bIns="46042" anchor="ctr" anchorCtr="0" compatLnSpc="1">
              <a:noAutofit/>
            </a:bodyPr>
            <a:lstStyle/>
            <a:p>
              <a:pPr algn="ct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FFFFFF"/>
                  </a:solidFill>
                  <a:latin typeface="Optima" pitchFamily="2"/>
                  <a:ea typeface="Optima" pitchFamily="2"/>
                  <a:cs typeface="Optima" pitchFamily="2"/>
                </a:rPr>
                <a:t>expr 1</a:t>
              </a:r>
            </a:p>
          </p:txBody>
        </p:sp>
      </p:grpSp>
      <p:grpSp>
        <p:nvGrpSpPr>
          <p:cNvPr id="20" name="Group 19">
            <a:extLst>
              <a:ext uri="{FF2B5EF4-FFF2-40B4-BE49-F238E27FC236}">
                <a16:creationId xmlns:a16="http://schemas.microsoft.com/office/drawing/2014/main" id="{88F275ED-ECF8-4D48-9055-4576276160A2}"/>
              </a:ext>
            </a:extLst>
          </p:cNvPr>
          <p:cNvGrpSpPr/>
          <p:nvPr/>
        </p:nvGrpSpPr>
        <p:grpSpPr>
          <a:xfrm>
            <a:off x="5953960" y="2903592"/>
            <a:ext cx="1137665" cy="413072"/>
            <a:chOff x="6563880" y="3201120"/>
            <a:chExt cx="1254240" cy="455399"/>
          </a:xfrm>
        </p:grpSpPr>
        <p:sp>
          <p:nvSpPr>
            <p:cNvPr id="21" name="Freeform 20">
              <a:extLst>
                <a:ext uri="{FF2B5EF4-FFF2-40B4-BE49-F238E27FC236}">
                  <a16:creationId xmlns:a16="http://schemas.microsoft.com/office/drawing/2014/main" id="{EA8F9E2B-20DF-5C41-BAA2-412B60AEA47A}"/>
                </a:ext>
              </a:extLst>
            </p:cNvPr>
            <p:cNvSpPr/>
            <p:nvPr/>
          </p:nvSpPr>
          <p:spPr>
            <a:xfrm>
              <a:off x="6563880" y="3201120"/>
              <a:ext cx="1254240" cy="455399"/>
            </a:xfrm>
            <a:custGeom>
              <a:avLst>
                <a:gd name="f0" fmla="val 75"/>
              </a:avLst>
              <a:gdLst>
                <a:gd name="f1" fmla="val 10800000"/>
                <a:gd name="f2" fmla="val 5400000"/>
                <a:gd name="f3" fmla="val 16200000"/>
                <a:gd name="f4" fmla="val 180"/>
                <a:gd name="f5" fmla="val w"/>
                <a:gd name="f6" fmla="val h"/>
                <a:gd name="f7" fmla="val ss"/>
                <a:gd name="f8" fmla="val 0"/>
                <a:gd name="f9" fmla="*/ 5419351 1 1725033"/>
                <a:gd name="f10" fmla="val 45"/>
                <a:gd name="f11" fmla="val 10800"/>
                <a:gd name="f12" fmla="val -2147483647"/>
                <a:gd name="f13" fmla="val 2147483647"/>
                <a:gd name="f14" fmla="+- 0 0 0"/>
                <a:gd name="f15" fmla="abs f5"/>
                <a:gd name="f16" fmla="abs f6"/>
                <a:gd name="f17" fmla="abs f7"/>
                <a:gd name="f18" fmla="*/ f9 1 180"/>
                <a:gd name="f19" fmla="pin 0 f0 10800"/>
                <a:gd name="f20" fmla="+- 0 0 f2"/>
                <a:gd name="f21" fmla="*/ f14 f1 1"/>
                <a:gd name="f22" fmla="?: f15 f5 1"/>
                <a:gd name="f23" fmla="?: f16 f6 1"/>
                <a:gd name="f24" fmla="?: f17 f7 1"/>
                <a:gd name="f25" fmla="*/ f10 f18 1"/>
                <a:gd name="f26" fmla="+- f8 f19 0"/>
                <a:gd name="f27" fmla="*/ f21 1 f4"/>
                <a:gd name="f28" fmla="*/ f22 1 21600"/>
                <a:gd name="f29" fmla="*/ f23 1 21600"/>
                <a:gd name="f30" fmla="*/ 21600 f22 1"/>
                <a:gd name="f31" fmla="*/ 21600 f23 1"/>
                <a:gd name="f32" fmla="+- 0 0 f25"/>
                <a:gd name="f33" fmla="+- f27 0 f2"/>
                <a:gd name="f34" fmla="min f29 f28"/>
                <a:gd name="f35" fmla="*/ f30 1 f24"/>
                <a:gd name="f36" fmla="*/ f31 1 f24"/>
                <a:gd name="f37" fmla="*/ f32 f1 1"/>
                <a:gd name="f38" fmla="*/ f37 1 f9"/>
                <a:gd name="f39" fmla="+- f36 0 f19"/>
                <a:gd name="f40" fmla="+- f35 0 f19"/>
                <a:gd name="f41" fmla="*/ f19 f34 1"/>
                <a:gd name="f42" fmla="*/ f8 f34 1"/>
                <a:gd name="f43" fmla="*/ f26 f34 1"/>
                <a:gd name="f44" fmla="*/ f36 f34 1"/>
                <a:gd name="f45" fmla="*/ f35 f34 1"/>
                <a:gd name="f46" fmla="*/ 10800 f34 1"/>
                <a:gd name="f47" fmla="+- f38 0 f2"/>
                <a:gd name="f48" fmla="+- f42 0 f43"/>
                <a:gd name="f49" fmla="+- f43 0 f42"/>
                <a:gd name="f50" fmla="*/ f39 f34 1"/>
                <a:gd name="f51" fmla="*/ f40 f34 1"/>
                <a:gd name="f52" fmla="cos 1 f47"/>
                <a:gd name="f53" fmla="abs f48"/>
                <a:gd name="f54" fmla="abs f49"/>
                <a:gd name="f55" fmla="?: f48 f20 f2"/>
                <a:gd name="f56" fmla="?: f48 f2 f20"/>
                <a:gd name="f57" fmla="?: f48 f3 f2"/>
                <a:gd name="f58" fmla="?: f48 f2 f3"/>
                <a:gd name="f59" fmla="+- f44 0 f50"/>
                <a:gd name="f60" fmla="?: f49 f20 f2"/>
                <a:gd name="f61" fmla="?: f49 f2 f20"/>
                <a:gd name="f62" fmla="+- f45 0 f51"/>
                <a:gd name="f63" fmla="+- f50 0 f44"/>
                <a:gd name="f64" fmla="+- f51 0 f45"/>
                <a:gd name="f65" fmla="?: f48 0 f1"/>
                <a:gd name="f66" fmla="?: f48 f1 0"/>
                <a:gd name="f67" fmla="+- 0 0 f52"/>
                <a:gd name="f68" fmla="?: f48 f58 f57"/>
                <a:gd name="f69" fmla="?: f48 f57 f58"/>
                <a:gd name="f70" fmla="?: f49 f56 f55"/>
                <a:gd name="f71" fmla="abs f59"/>
                <a:gd name="f72" fmla="?: f59 0 f1"/>
                <a:gd name="f73" fmla="?: f59 f1 0"/>
                <a:gd name="f74" fmla="?: f59 f60 f61"/>
                <a:gd name="f75" fmla="abs f62"/>
                <a:gd name="f76" fmla="abs f63"/>
                <a:gd name="f77" fmla="?: f62 f20 f2"/>
                <a:gd name="f78" fmla="?: f62 f2 f20"/>
                <a:gd name="f79" fmla="?: f62 f3 f2"/>
                <a:gd name="f80" fmla="?: f62 f2 f3"/>
                <a:gd name="f81" fmla="abs f64"/>
                <a:gd name="f82" fmla="?: f64 f20 f2"/>
                <a:gd name="f83" fmla="?: f64 f2 f20"/>
                <a:gd name="f84" fmla="?: f64 f66 f65"/>
                <a:gd name="f85" fmla="?: f64 f65 f66"/>
                <a:gd name="f86" fmla="*/ f19 f67 1"/>
                <a:gd name="f87" fmla="?: f49 f69 f68"/>
                <a:gd name="f88" fmla="?: f49 f73 f72"/>
                <a:gd name="f89" fmla="?: f49 f72 f73"/>
                <a:gd name="f90" fmla="?: f62 f80 f79"/>
                <a:gd name="f91" fmla="?: f62 f79 f80"/>
                <a:gd name="f92" fmla="?: f63 f78 f77"/>
                <a:gd name="f93" fmla="?: f48 f84 f85"/>
                <a:gd name="f94" fmla="?: f48 f82 f83"/>
                <a:gd name="f95" fmla="*/ f86 3163 1"/>
                <a:gd name="f96" fmla="?: f59 f88 f89"/>
                <a:gd name="f97" fmla="?: f63 f91 f90"/>
                <a:gd name="f98" fmla="*/ f95 1 7636"/>
                <a:gd name="f99" fmla="+- f8 f98 0"/>
                <a:gd name="f100" fmla="+- f35 0 f98"/>
                <a:gd name="f101" fmla="+- f36 0 f98"/>
                <a:gd name="f102" fmla="*/ f99 f34 1"/>
                <a:gd name="f103" fmla="*/ f100 f34 1"/>
                <a:gd name="f104" fmla="*/ f101 f34 1"/>
              </a:gdLst>
              <a:ahLst>
                <a:ahXY gdRefX="f0" minX="f8" maxX="f11">
                  <a:pos x="f41" y="f42"/>
                </a:ahXY>
              </a:ahLst>
              <a:cxnLst>
                <a:cxn ang="3cd4">
                  <a:pos x="hc" y="t"/>
                </a:cxn>
                <a:cxn ang="0">
                  <a:pos x="r" y="vc"/>
                </a:cxn>
                <a:cxn ang="cd4">
                  <a:pos x="hc" y="b"/>
                </a:cxn>
                <a:cxn ang="cd2">
                  <a:pos x="l" y="vc"/>
                </a:cxn>
                <a:cxn ang="f33">
                  <a:pos x="f46" y="f46"/>
                </a:cxn>
              </a:cxnLst>
              <a:rect l="f102" t="f102" r="f103" b="f104"/>
              <a:pathLst>
                <a:path>
                  <a:moveTo>
                    <a:pt x="f43" y="f42"/>
                  </a:moveTo>
                  <a:arcTo wR="f53" hR="f54" stAng="f87" swAng="f70"/>
                  <a:lnTo>
                    <a:pt x="f42" y="f50"/>
                  </a:lnTo>
                  <a:arcTo wR="f54" hR="f71" stAng="f96" swAng="f74"/>
                  <a:lnTo>
                    <a:pt x="f51" y="f44"/>
                  </a:lnTo>
                  <a:arcTo wR="f75" hR="f76" stAng="f97" swAng="f92"/>
                  <a:lnTo>
                    <a:pt x="f45" y="f43"/>
                  </a:lnTo>
                  <a:arcTo wR="f81" hR="f53" stAng="f93" swAng="f94"/>
                  <a:close/>
                </a:path>
              </a:pathLst>
            </a:custGeom>
            <a:solidFill>
              <a:srgbClr val="000000"/>
            </a:solidFill>
            <a:ln w="12600">
              <a:solidFill>
                <a:srgbClr val="666666"/>
              </a:solidFill>
              <a:prstDash val="solid"/>
              <a:round/>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sp>
          <p:nvSpPr>
            <p:cNvPr id="22" name="Freeform 21">
              <a:extLst>
                <a:ext uri="{FF2B5EF4-FFF2-40B4-BE49-F238E27FC236}">
                  <a16:creationId xmlns:a16="http://schemas.microsoft.com/office/drawing/2014/main" id="{794E58A5-1389-4B49-A049-A8BEFFB9F04B}"/>
                </a:ext>
              </a:extLst>
            </p:cNvPr>
            <p:cNvSpPr/>
            <p:nvPr/>
          </p:nvSpPr>
          <p:spPr>
            <a:xfrm>
              <a:off x="6563880" y="3237480"/>
              <a:ext cx="1254240" cy="38088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10800 f9 1"/>
                <a:gd name="f13" fmla="*/ f10 1 f2"/>
                <a:gd name="f14" fmla="+- f13 0 f1"/>
              </a:gdLst>
              <a:ahLst/>
              <a:cxnLst>
                <a:cxn ang="3cd4">
                  <a:pos x="hc" y="t"/>
                </a:cxn>
                <a:cxn ang="0">
                  <a:pos x="r" y="vc"/>
                </a:cxn>
                <a:cxn ang="cd4">
                  <a:pos x="hc" y="b"/>
                </a:cxn>
                <a:cxn ang="cd2">
                  <a:pos x="l" y="vc"/>
                </a:cxn>
                <a:cxn ang="f14">
                  <a:pos x="f11" y="f12"/>
                </a:cxn>
              </a:cxnLst>
              <a:rect l="l" t="t" r="r" b="b"/>
              <a:pathLst>
                <a:path w="21600" h="21600">
                  <a:moveTo>
                    <a:pt x="f5" y="f5"/>
                  </a:moveTo>
                  <a:lnTo>
                    <a:pt x="f6" y="f5"/>
                  </a:lnTo>
                  <a:lnTo>
                    <a:pt x="f6" y="f6"/>
                  </a:lnTo>
                  <a:lnTo>
                    <a:pt x="f5" y="f6"/>
                  </a:lnTo>
                  <a:lnTo>
                    <a:pt x="f5" y="f5"/>
                  </a:lnTo>
                  <a:close/>
                </a:path>
              </a:pathLst>
            </a:custGeom>
            <a:noFill/>
            <a:ln>
              <a:noFill/>
              <a:prstDash val="solid"/>
            </a:ln>
          </p:spPr>
          <p:txBody>
            <a:bodyPr wrap="square" lIns="46042" tIns="46042" rIns="81961" bIns="46042" anchor="ctr" anchorCtr="0" compatLnSpc="1">
              <a:noAutofit/>
            </a:bodyPr>
            <a:lstStyle/>
            <a:p>
              <a:pPr algn="ct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FFFFFF"/>
                  </a:solidFill>
                  <a:latin typeface="Optima" pitchFamily="2"/>
                  <a:ea typeface="Optima" pitchFamily="2"/>
                  <a:cs typeface="Optima" pitchFamily="2"/>
                </a:rPr>
                <a:t>expr 2</a:t>
              </a:r>
            </a:p>
          </p:txBody>
        </p:sp>
      </p:grpSp>
      <p:sp>
        <p:nvSpPr>
          <p:cNvPr id="23" name="Straight Connector 22">
            <a:extLst>
              <a:ext uri="{FF2B5EF4-FFF2-40B4-BE49-F238E27FC236}">
                <a16:creationId xmlns:a16="http://schemas.microsoft.com/office/drawing/2014/main" id="{5485FB73-87CE-B848-9E3F-6A5385298FBC}"/>
              </a:ext>
            </a:extLst>
          </p:cNvPr>
          <p:cNvSpPr/>
          <p:nvPr/>
        </p:nvSpPr>
        <p:spPr>
          <a:xfrm flipV="1">
            <a:off x="5113120" y="3374788"/>
            <a:ext cx="1107623" cy="551526"/>
          </a:xfrm>
          <a:prstGeom prst="line">
            <a:avLst/>
          </a:prstGeom>
          <a:noFill/>
          <a:ln w="12600">
            <a:solidFill>
              <a:srgbClr val="666666"/>
            </a:solidFill>
            <a:prstDash val="solid"/>
            <a:round/>
            <a:tailEnd type="arrow"/>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sp>
        <p:nvSpPr>
          <p:cNvPr id="24" name="Straight Connector 23">
            <a:extLst>
              <a:ext uri="{FF2B5EF4-FFF2-40B4-BE49-F238E27FC236}">
                <a16:creationId xmlns:a16="http://schemas.microsoft.com/office/drawing/2014/main" id="{32DA5CFD-DBFB-F849-A61F-821A6A197EF9}"/>
              </a:ext>
            </a:extLst>
          </p:cNvPr>
          <p:cNvSpPr/>
          <p:nvPr/>
        </p:nvSpPr>
        <p:spPr>
          <a:xfrm flipH="1" flipV="1">
            <a:off x="5391332" y="3374788"/>
            <a:ext cx="1115786" cy="551526"/>
          </a:xfrm>
          <a:prstGeom prst="line">
            <a:avLst/>
          </a:prstGeom>
          <a:noFill/>
          <a:ln w="12600">
            <a:solidFill>
              <a:srgbClr val="666666"/>
            </a:solidFill>
            <a:prstDash val="solid"/>
            <a:round/>
            <a:tailEnd type="arrow"/>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grpSp>
        <p:nvGrpSpPr>
          <p:cNvPr id="25" name="Group 24">
            <a:extLst>
              <a:ext uri="{FF2B5EF4-FFF2-40B4-BE49-F238E27FC236}">
                <a16:creationId xmlns:a16="http://schemas.microsoft.com/office/drawing/2014/main" id="{F357B8D6-FC89-2E41-A020-C8BF5B3A6E69}"/>
              </a:ext>
            </a:extLst>
          </p:cNvPr>
          <p:cNvGrpSpPr/>
          <p:nvPr/>
        </p:nvGrpSpPr>
        <p:grpSpPr>
          <a:xfrm>
            <a:off x="4578901" y="3929580"/>
            <a:ext cx="1137665" cy="827451"/>
            <a:chOff x="5047920" y="4332240"/>
            <a:chExt cx="1254240" cy="912239"/>
          </a:xfrm>
        </p:grpSpPr>
        <p:sp>
          <p:nvSpPr>
            <p:cNvPr id="26" name="Freeform 25">
              <a:extLst>
                <a:ext uri="{FF2B5EF4-FFF2-40B4-BE49-F238E27FC236}">
                  <a16:creationId xmlns:a16="http://schemas.microsoft.com/office/drawing/2014/main" id="{B1DE5F37-B3E0-754F-B8FE-0A218FD6F46C}"/>
                </a:ext>
              </a:extLst>
            </p:cNvPr>
            <p:cNvSpPr/>
            <p:nvPr/>
          </p:nvSpPr>
          <p:spPr>
            <a:xfrm>
              <a:off x="5047920" y="4332240"/>
              <a:ext cx="1254240" cy="912239"/>
            </a:xfrm>
            <a:custGeom>
              <a:avLst>
                <a:gd name="f0" fmla="val 37"/>
              </a:avLst>
              <a:gdLst>
                <a:gd name="f1" fmla="val 10800000"/>
                <a:gd name="f2" fmla="val 5400000"/>
                <a:gd name="f3" fmla="val 16200000"/>
                <a:gd name="f4" fmla="val 180"/>
                <a:gd name="f5" fmla="val w"/>
                <a:gd name="f6" fmla="val h"/>
                <a:gd name="f7" fmla="val ss"/>
                <a:gd name="f8" fmla="val 0"/>
                <a:gd name="f9" fmla="*/ 5419351 1 1725033"/>
                <a:gd name="f10" fmla="val 45"/>
                <a:gd name="f11" fmla="val 10800"/>
                <a:gd name="f12" fmla="val -2147483647"/>
                <a:gd name="f13" fmla="val 2147483647"/>
                <a:gd name="f14" fmla="+- 0 0 0"/>
                <a:gd name="f15" fmla="abs f5"/>
                <a:gd name="f16" fmla="abs f6"/>
                <a:gd name="f17" fmla="abs f7"/>
                <a:gd name="f18" fmla="*/ f9 1 180"/>
                <a:gd name="f19" fmla="pin 0 f0 10800"/>
                <a:gd name="f20" fmla="+- 0 0 f2"/>
                <a:gd name="f21" fmla="*/ f14 f1 1"/>
                <a:gd name="f22" fmla="?: f15 f5 1"/>
                <a:gd name="f23" fmla="?: f16 f6 1"/>
                <a:gd name="f24" fmla="?: f17 f7 1"/>
                <a:gd name="f25" fmla="*/ f10 f18 1"/>
                <a:gd name="f26" fmla="+- f8 f19 0"/>
                <a:gd name="f27" fmla="*/ f21 1 f4"/>
                <a:gd name="f28" fmla="*/ f22 1 21600"/>
                <a:gd name="f29" fmla="*/ f23 1 21600"/>
                <a:gd name="f30" fmla="*/ 21600 f22 1"/>
                <a:gd name="f31" fmla="*/ 21600 f23 1"/>
                <a:gd name="f32" fmla="+- 0 0 f25"/>
                <a:gd name="f33" fmla="+- f27 0 f2"/>
                <a:gd name="f34" fmla="min f29 f28"/>
                <a:gd name="f35" fmla="*/ f30 1 f24"/>
                <a:gd name="f36" fmla="*/ f31 1 f24"/>
                <a:gd name="f37" fmla="*/ f32 f1 1"/>
                <a:gd name="f38" fmla="*/ f37 1 f9"/>
                <a:gd name="f39" fmla="+- f36 0 f19"/>
                <a:gd name="f40" fmla="+- f35 0 f19"/>
                <a:gd name="f41" fmla="*/ f19 f34 1"/>
                <a:gd name="f42" fmla="*/ f8 f34 1"/>
                <a:gd name="f43" fmla="*/ f26 f34 1"/>
                <a:gd name="f44" fmla="*/ f36 f34 1"/>
                <a:gd name="f45" fmla="*/ f35 f34 1"/>
                <a:gd name="f46" fmla="*/ 10800 f34 1"/>
                <a:gd name="f47" fmla="+- f38 0 f2"/>
                <a:gd name="f48" fmla="+- f42 0 f43"/>
                <a:gd name="f49" fmla="+- f43 0 f42"/>
                <a:gd name="f50" fmla="*/ f39 f34 1"/>
                <a:gd name="f51" fmla="*/ f40 f34 1"/>
                <a:gd name="f52" fmla="cos 1 f47"/>
                <a:gd name="f53" fmla="abs f48"/>
                <a:gd name="f54" fmla="abs f49"/>
                <a:gd name="f55" fmla="?: f48 f20 f2"/>
                <a:gd name="f56" fmla="?: f48 f2 f20"/>
                <a:gd name="f57" fmla="?: f48 f3 f2"/>
                <a:gd name="f58" fmla="?: f48 f2 f3"/>
                <a:gd name="f59" fmla="+- f44 0 f50"/>
                <a:gd name="f60" fmla="?: f49 f20 f2"/>
                <a:gd name="f61" fmla="?: f49 f2 f20"/>
                <a:gd name="f62" fmla="+- f45 0 f51"/>
                <a:gd name="f63" fmla="+- f50 0 f44"/>
                <a:gd name="f64" fmla="+- f51 0 f45"/>
                <a:gd name="f65" fmla="?: f48 0 f1"/>
                <a:gd name="f66" fmla="?: f48 f1 0"/>
                <a:gd name="f67" fmla="+- 0 0 f52"/>
                <a:gd name="f68" fmla="?: f48 f58 f57"/>
                <a:gd name="f69" fmla="?: f48 f57 f58"/>
                <a:gd name="f70" fmla="?: f49 f56 f55"/>
                <a:gd name="f71" fmla="abs f59"/>
                <a:gd name="f72" fmla="?: f59 0 f1"/>
                <a:gd name="f73" fmla="?: f59 f1 0"/>
                <a:gd name="f74" fmla="?: f59 f60 f61"/>
                <a:gd name="f75" fmla="abs f62"/>
                <a:gd name="f76" fmla="abs f63"/>
                <a:gd name="f77" fmla="?: f62 f20 f2"/>
                <a:gd name="f78" fmla="?: f62 f2 f20"/>
                <a:gd name="f79" fmla="?: f62 f3 f2"/>
                <a:gd name="f80" fmla="?: f62 f2 f3"/>
                <a:gd name="f81" fmla="abs f64"/>
                <a:gd name="f82" fmla="?: f64 f20 f2"/>
                <a:gd name="f83" fmla="?: f64 f2 f20"/>
                <a:gd name="f84" fmla="?: f64 f66 f65"/>
                <a:gd name="f85" fmla="?: f64 f65 f66"/>
                <a:gd name="f86" fmla="*/ f19 f67 1"/>
                <a:gd name="f87" fmla="?: f49 f69 f68"/>
                <a:gd name="f88" fmla="?: f49 f73 f72"/>
                <a:gd name="f89" fmla="?: f49 f72 f73"/>
                <a:gd name="f90" fmla="?: f62 f80 f79"/>
                <a:gd name="f91" fmla="?: f62 f79 f80"/>
                <a:gd name="f92" fmla="?: f63 f78 f77"/>
                <a:gd name="f93" fmla="?: f48 f84 f85"/>
                <a:gd name="f94" fmla="?: f48 f82 f83"/>
                <a:gd name="f95" fmla="*/ f86 3163 1"/>
                <a:gd name="f96" fmla="?: f59 f88 f89"/>
                <a:gd name="f97" fmla="?: f63 f91 f90"/>
                <a:gd name="f98" fmla="*/ f95 1 7636"/>
                <a:gd name="f99" fmla="+- f8 f98 0"/>
                <a:gd name="f100" fmla="+- f35 0 f98"/>
                <a:gd name="f101" fmla="+- f36 0 f98"/>
                <a:gd name="f102" fmla="*/ f99 f34 1"/>
                <a:gd name="f103" fmla="*/ f100 f34 1"/>
                <a:gd name="f104" fmla="*/ f101 f34 1"/>
              </a:gdLst>
              <a:ahLst>
                <a:ahXY gdRefX="f0" minX="f8" maxX="f11">
                  <a:pos x="f41" y="f42"/>
                </a:ahXY>
              </a:ahLst>
              <a:cxnLst>
                <a:cxn ang="3cd4">
                  <a:pos x="hc" y="t"/>
                </a:cxn>
                <a:cxn ang="0">
                  <a:pos x="r" y="vc"/>
                </a:cxn>
                <a:cxn ang="cd4">
                  <a:pos x="hc" y="b"/>
                </a:cxn>
                <a:cxn ang="cd2">
                  <a:pos x="l" y="vc"/>
                </a:cxn>
                <a:cxn ang="f33">
                  <a:pos x="f46" y="f46"/>
                </a:cxn>
              </a:cxnLst>
              <a:rect l="f102" t="f102" r="f103" b="f104"/>
              <a:pathLst>
                <a:path>
                  <a:moveTo>
                    <a:pt x="f43" y="f42"/>
                  </a:moveTo>
                  <a:arcTo wR="f53" hR="f54" stAng="f87" swAng="f70"/>
                  <a:lnTo>
                    <a:pt x="f42" y="f50"/>
                  </a:lnTo>
                  <a:arcTo wR="f54" hR="f71" stAng="f96" swAng="f74"/>
                  <a:lnTo>
                    <a:pt x="f51" y="f44"/>
                  </a:lnTo>
                  <a:arcTo wR="f75" hR="f76" stAng="f97" swAng="f92"/>
                  <a:lnTo>
                    <a:pt x="f45" y="f43"/>
                  </a:lnTo>
                  <a:arcTo wR="f81" hR="f53" stAng="f93" swAng="f94"/>
                  <a:close/>
                </a:path>
              </a:pathLst>
            </a:custGeom>
            <a:solidFill>
              <a:srgbClr val="000000"/>
            </a:solidFill>
            <a:ln w="12600">
              <a:solidFill>
                <a:srgbClr val="666666"/>
              </a:solidFill>
              <a:prstDash val="solid"/>
              <a:round/>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sp>
          <p:nvSpPr>
            <p:cNvPr id="27" name="Freeform 26">
              <a:extLst>
                <a:ext uri="{FF2B5EF4-FFF2-40B4-BE49-F238E27FC236}">
                  <a16:creationId xmlns:a16="http://schemas.microsoft.com/office/drawing/2014/main" id="{48B8C053-D4C8-2E43-9531-727ABF0A0793}"/>
                </a:ext>
              </a:extLst>
            </p:cNvPr>
            <p:cNvSpPr/>
            <p:nvPr/>
          </p:nvSpPr>
          <p:spPr>
            <a:xfrm>
              <a:off x="5047920" y="4406759"/>
              <a:ext cx="1254240" cy="761759"/>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10800 f9 1"/>
                <a:gd name="f13" fmla="*/ f10 1 f2"/>
                <a:gd name="f14" fmla="+- f13 0 f1"/>
              </a:gdLst>
              <a:ahLst/>
              <a:cxnLst>
                <a:cxn ang="3cd4">
                  <a:pos x="hc" y="t"/>
                </a:cxn>
                <a:cxn ang="0">
                  <a:pos x="r" y="vc"/>
                </a:cxn>
                <a:cxn ang="cd4">
                  <a:pos x="hc" y="b"/>
                </a:cxn>
                <a:cxn ang="cd2">
                  <a:pos x="l" y="vc"/>
                </a:cxn>
                <a:cxn ang="f14">
                  <a:pos x="f11" y="f12"/>
                </a:cxn>
              </a:cxnLst>
              <a:rect l="l" t="t" r="r" b="b"/>
              <a:pathLst>
                <a:path w="21600" h="21600">
                  <a:moveTo>
                    <a:pt x="f5" y="f5"/>
                  </a:moveTo>
                  <a:lnTo>
                    <a:pt x="f6" y="f5"/>
                  </a:lnTo>
                  <a:lnTo>
                    <a:pt x="f6" y="f6"/>
                  </a:lnTo>
                  <a:lnTo>
                    <a:pt x="f5" y="f6"/>
                  </a:lnTo>
                  <a:lnTo>
                    <a:pt x="f5" y="f5"/>
                  </a:lnTo>
                  <a:close/>
                </a:path>
              </a:pathLst>
            </a:custGeom>
            <a:noFill/>
            <a:ln>
              <a:noFill/>
              <a:prstDash val="solid"/>
            </a:ln>
          </p:spPr>
          <p:txBody>
            <a:bodyPr wrap="square" lIns="46042" tIns="46042" rIns="81961" bIns="46042" anchor="ctr" anchorCtr="0" compatLnSpc="1">
              <a:noAutofit/>
            </a:bodyPr>
            <a:lstStyle/>
            <a:p>
              <a:pPr algn="ct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FFFFFF"/>
                  </a:solidFill>
                  <a:latin typeface="Optima" pitchFamily="2"/>
                  <a:ea typeface="Optima" pitchFamily="2"/>
                  <a:cs typeface="Optima" pitchFamily="2"/>
                </a:rPr>
                <a:t>John eats</a:t>
              </a:r>
            </a:p>
            <a:p>
              <a:pPr algn="ct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FFFFFF"/>
                  </a:solidFill>
                  <a:latin typeface="Optima" pitchFamily="2"/>
                  <a:ea typeface="Optima" pitchFamily="2"/>
                  <a:cs typeface="Optima" pitchFamily="2"/>
                </a:rPr>
                <a:t>sandwich</a:t>
              </a:r>
            </a:p>
          </p:txBody>
        </p:sp>
      </p:grpSp>
      <p:grpSp>
        <p:nvGrpSpPr>
          <p:cNvPr id="28" name="Group 27">
            <a:extLst>
              <a:ext uri="{FF2B5EF4-FFF2-40B4-BE49-F238E27FC236}">
                <a16:creationId xmlns:a16="http://schemas.microsoft.com/office/drawing/2014/main" id="{6F24CD50-2514-BC47-B499-1923139D3369}"/>
              </a:ext>
            </a:extLst>
          </p:cNvPr>
          <p:cNvGrpSpPr/>
          <p:nvPr/>
        </p:nvGrpSpPr>
        <p:grpSpPr>
          <a:xfrm>
            <a:off x="5941225" y="3929580"/>
            <a:ext cx="1137338" cy="827451"/>
            <a:chOff x="6549840" y="4332240"/>
            <a:chExt cx="1253880" cy="912239"/>
          </a:xfrm>
        </p:grpSpPr>
        <p:sp>
          <p:nvSpPr>
            <p:cNvPr id="29" name="Freeform 28">
              <a:extLst>
                <a:ext uri="{FF2B5EF4-FFF2-40B4-BE49-F238E27FC236}">
                  <a16:creationId xmlns:a16="http://schemas.microsoft.com/office/drawing/2014/main" id="{4623EE80-85E6-B849-9BFA-E9E5442A1B3A}"/>
                </a:ext>
              </a:extLst>
            </p:cNvPr>
            <p:cNvSpPr/>
            <p:nvPr/>
          </p:nvSpPr>
          <p:spPr>
            <a:xfrm>
              <a:off x="6549840" y="4332240"/>
              <a:ext cx="1253880" cy="912239"/>
            </a:xfrm>
            <a:custGeom>
              <a:avLst>
                <a:gd name="f0" fmla="val 37"/>
              </a:avLst>
              <a:gdLst>
                <a:gd name="f1" fmla="val 10800000"/>
                <a:gd name="f2" fmla="val 5400000"/>
                <a:gd name="f3" fmla="val 16200000"/>
                <a:gd name="f4" fmla="val 180"/>
                <a:gd name="f5" fmla="val w"/>
                <a:gd name="f6" fmla="val h"/>
                <a:gd name="f7" fmla="val ss"/>
                <a:gd name="f8" fmla="val 0"/>
                <a:gd name="f9" fmla="*/ 5419351 1 1725033"/>
                <a:gd name="f10" fmla="val 45"/>
                <a:gd name="f11" fmla="val 10800"/>
                <a:gd name="f12" fmla="val -2147483647"/>
                <a:gd name="f13" fmla="val 2147483647"/>
                <a:gd name="f14" fmla="+- 0 0 0"/>
                <a:gd name="f15" fmla="abs f5"/>
                <a:gd name="f16" fmla="abs f6"/>
                <a:gd name="f17" fmla="abs f7"/>
                <a:gd name="f18" fmla="*/ f9 1 180"/>
                <a:gd name="f19" fmla="pin 0 f0 10800"/>
                <a:gd name="f20" fmla="+- 0 0 f2"/>
                <a:gd name="f21" fmla="*/ f14 f1 1"/>
                <a:gd name="f22" fmla="?: f15 f5 1"/>
                <a:gd name="f23" fmla="?: f16 f6 1"/>
                <a:gd name="f24" fmla="?: f17 f7 1"/>
                <a:gd name="f25" fmla="*/ f10 f18 1"/>
                <a:gd name="f26" fmla="+- f8 f19 0"/>
                <a:gd name="f27" fmla="*/ f21 1 f4"/>
                <a:gd name="f28" fmla="*/ f22 1 21600"/>
                <a:gd name="f29" fmla="*/ f23 1 21600"/>
                <a:gd name="f30" fmla="*/ 21600 f22 1"/>
                <a:gd name="f31" fmla="*/ 21600 f23 1"/>
                <a:gd name="f32" fmla="+- 0 0 f25"/>
                <a:gd name="f33" fmla="+- f27 0 f2"/>
                <a:gd name="f34" fmla="min f29 f28"/>
                <a:gd name="f35" fmla="*/ f30 1 f24"/>
                <a:gd name="f36" fmla="*/ f31 1 f24"/>
                <a:gd name="f37" fmla="*/ f32 f1 1"/>
                <a:gd name="f38" fmla="*/ f37 1 f9"/>
                <a:gd name="f39" fmla="+- f36 0 f19"/>
                <a:gd name="f40" fmla="+- f35 0 f19"/>
                <a:gd name="f41" fmla="*/ f19 f34 1"/>
                <a:gd name="f42" fmla="*/ f8 f34 1"/>
                <a:gd name="f43" fmla="*/ f26 f34 1"/>
                <a:gd name="f44" fmla="*/ f36 f34 1"/>
                <a:gd name="f45" fmla="*/ f35 f34 1"/>
                <a:gd name="f46" fmla="*/ 10800 f34 1"/>
                <a:gd name="f47" fmla="+- f38 0 f2"/>
                <a:gd name="f48" fmla="+- f42 0 f43"/>
                <a:gd name="f49" fmla="+- f43 0 f42"/>
                <a:gd name="f50" fmla="*/ f39 f34 1"/>
                <a:gd name="f51" fmla="*/ f40 f34 1"/>
                <a:gd name="f52" fmla="cos 1 f47"/>
                <a:gd name="f53" fmla="abs f48"/>
                <a:gd name="f54" fmla="abs f49"/>
                <a:gd name="f55" fmla="?: f48 f20 f2"/>
                <a:gd name="f56" fmla="?: f48 f2 f20"/>
                <a:gd name="f57" fmla="?: f48 f3 f2"/>
                <a:gd name="f58" fmla="?: f48 f2 f3"/>
                <a:gd name="f59" fmla="+- f44 0 f50"/>
                <a:gd name="f60" fmla="?: f49 f20 f2"/>
                <a:gd name="f61" fmla="?: f49 f2 f20"/>
                <a:gd name="f62" fmla="+- f45 0 f51"/>
                <a:gd name="f63" fmla="+- f50 0 f44"/>
                <a:gd name="f64" fmla="+- f51 0 f45"/>
                <a:gd name="f65" fmla="?: f48 0 f1"/>
                <a:gd name="f66" fmla="?: f48 f1 0"/>
                <a:gd name="f67" fmla="+- 0 0 f52"/>
                <a:gd name="f68" fmla="?: f48 f58 f57"/>
                <a:gd name="f69" fmla="?: f48 f57 f58"/>
                <a:gd name="f70" fmla="?: f49 f56 f55"/>
                <a:gd name="f71" fmla="abs f59"/>
                <a:gd name="f72" fmla="?: f59 0 f1"/>
                <a:gd name="f73" fmla="?: f59 f1 0"/>
                <a:gd name="f74" fmla="?: f59 f60 f61"/>
                <a:gd name="f75" fmla="abs f62"/>
                <a:gd name="f76" fmla="abs f63"/>
                <a:gd name="f77" fmla="?: f62 f20 f2"/>
                <a:gd name="f78" fmla="?: f62 f2 f20"/>
                <a:gd name="f79" fmla="?: f62 f3 f2"/>
                <a:gd name="f80" fmla="?: f62 f2 f3"/>
                <a:gd name="f81" fmla="abs f64"/>
                <a:gd name="f82" fmla="?: f64 f20 f2"/>
                <a:gd name="f83" fmla="?: f64 f2 f20"/>
                <a:gd name="f84" fmla="?: f64 f66 f65"/>
                <a:gd name="f85" fmla="?: f64 f65 f66"/>
                <a:gd name="f86" fmla="*/ f19 f67 1"/>
                <a:gd name="f87" fmla="?: f49 f69 f68"/>
                <a:gd name="f88" fmla="?: f49 f73 f72"/>
                <a:gd name="f89" fmla="?: f49 f72 f73"/>
                <a:gd name="f90" fmla="?: f62 f80 f79"/>
                <a:gd name="f91" fmla="?: f62 f79 f80"/>
                <a:gd name="f92" fmla="?: f63 f78 f77"/>
                <a:gd name="f93" fmla="?: f48 f84 f85"/>
                <a:gd name="f94" fmla="?: f48 f82 f83"/>
                <a:gd name="f95" fmla="*/ f86 3163 1"/>
                <a:gd name="f96" fmla="?: f59 f88 f89"/>
                <a:gd name="f97" fmla="?: f63 f91 f90"/>
                <a:gd name="f98" fmla="*/ f95 1 7636"/>
                <a:gd name="f99" fmla="+- f8 f98 0"/>
                <a:gd name="f100" fmla="+- f35 0 f98"/>
                <a:gd name="f101" fmla="+- f36 0 f98"/>
                <a:gd name="f102" fmla="*/ f99 f34 1"/>
                <a:gd name="f103" fmla="*/ f100 f34 1"/>
                <a:gd name="f104" fmla="*/ f101 f34 1"/>
              </a:gdLst>
              <a:ahLst>
                <a:ahXY gdRefX="f0" minX="f8" maxX="f11">
                  <a:pos x="f41" y="f42"/>
                </a:ahXY>
              </a:ahLst>
              <a:cxnLst>
                <a:cxn ang="3cd4">
                  <a:pos x="hc" y="t"/>
                </a:cxn>
                <a:cxn ang="0">
                  <a:pos x="r" y="vc"/>
                </a:cxn>
                <a:cxn ang="cd4">
                  <a:pos x="hc" y="b"/>
                </a:cxn>
                <a:cxn ang="cd2">
                  <a:pos x="l" y="vc"/>
                </a:cxn>
                <a:cxn ang="f33">
                  <a:pos x="f46" y="f46"/>
                </a:cxn>
              </a:cxnLst>
              <a:rect l="f102" t="f102" r="f103" b="f104"/>
              <a:pathLst>
                <a:path>
                  <a:moveTo>
                    <a:pt x="f43" y="f42"/>
                  </a:moveTo>
                  <a:arcTo wR="f53" hR="f54" stAng="f87" swAng="f70"/>
                  <a:lnTo>
                    <a:pt x="f42" y="f50"/>
                  </a:lnTo>
                  <a:arcTo wR="f54" hR="f71" stAng="f96" swAng="f74"/>
                  <a:lnTo>
                    <a:pt x="f51" y="f44"/>
                  </a:lnTo>
                  <a:arcTo wR="f75" hR="f76" stAng="f97" swAng="f92"/>
                  <a:lnTo>
                    <a:pt x="f45" y="f43"/>
                  </a:lnTo>
                  <a:arcTo wR="f81" hR="f53" stAng="f93" swAng="f94"/>
                  <a:close/>
                </a:path>
              </a:pathLst>
            </a:custGeom>
            <a:solidFill>
              <a:srgbClr val="000000"/>
            </a:solidFill>
            <a:ln w="12600">
              <a:solidFill>
                <a:srgbClr val="666666"/>
              </a:solidFill>
              <a:prstDash val="solid"/>
              <a:round/>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sp>
          <p:nvSpPr>
            <p:cNvPr id="30" name="Freeform 29">
              <a:extLst>
                <a:ext uri="{FF2B5EF4-FFF2-40B4-BE49-F238E27FC236}">
                  <a16:creationId xmlns:a16="http://schemas.microsoft.com/office/drawing/2014/main" id="{7B5FA50B-4F6D-E242-B56B-DCBF7CDE3F39}"/>
                </a:ext>
              </a:extLst>
            </p:cNvPr>
            <p:cNvSpPr/>
            <p:nvPr/>
          </p:nvSpPr>
          <p:spPr>
            <a:xfrm>
              <a:off x="6549840" y="4406759"/>
              <a:ext cx="1253880" cy="761759"/>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10800 f9 1"/>
                <a:gd name="f13" fmla="*/ f10 1 f2"/>
                <a:gd name="f14" fmla="+- f13 0 f1"/>
              </a:gdLst>
              <a:ahLst/>
              <a:cxnLst>
                <a:cxn ang="3cd4">
                  <a:pos x="hc" y="t"/>
                </a:cxn>
                <a:cxn ang="0">
                  <a:pos x="r" y="vc"/>
                </a:cxn>
                <a:cxn ang="cd4">
                  <a:pos x="hc" y="b"/>
                </a:cxn>
                <a:cxn ang="cd2">
                  <a:pos x="l" y="vc"/>
                </a:cxn>
                <a:cxn ang="f14">
                  <a:pos x="f11" y="f12"/>
                </a:cxn>
              </a:cxnLst>
              <a:rect l="l" t="t" r="r" b="b"/>
              <a:pathLst>
                <a:path w="21600" h="21600">
                  <a:moveTo>
                    <a:pt x="f5" y="f5"/>
                  </a:moveTo>
                  <a:lnTo>
                    <a:pt x="f6" y="f5"/>
                  </a:lnTo>
                  <a:lnTo>
                    <a:pt x="f6" y="f6"/>
                  </a:lnTo>
                  <a:lnTo>
                    <a:pt x="f5" y="f6"/>
                  </a:lnTo>
                  <a:lnTo>
                    <a:pt x="f5" y="f5"/>
                  </a:lnTo>
                  <a:close/>
                </a:path>
              </a:pathLst>
            </a:custGeom>
            <a:noFill/>
            <a:ln>
              <a:noFill/>
              <a:prstDash val="solid"/>
            </a:ln>
          </p:spPr>
          <p:txBody>
            <a:bodyPr wrap="square" lIns="46042" tIns="46042" rIns="81961" bIns="46042" anchor="ctr" anchorCtr="0" compatLnSpc="1">
              <a:noAutofit/>
            </a:bodyPr>
            <a:lstStyle/>
            <a:p>
              <a:pPr algn="ct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FFFFFF"/>
                  </a:solidFill>
                  <a:latin typeface="Optima" pitchFamily="2"/>
                  <a:ea typeface="Optima" pitchFamily="2"/>
                  <a:cs typeface="Optima" pitchFamily="2"/>
                </a:rPr>
                <a:t>John dies</a:t>
              </a:r>
            </a:p>
          </p:txBody>
        </p:sp>
      </p:grpSp>
      <p:sp>
        <p:nvSpPr>
          <p:cNvPr id="31" name="TextBox 30">
            <a:extLst>
              <a:ext uri="{FF2B5EF4-FFF2-40B4-BE49-F238E27FC236}">
                <a16:creationId xmlns:a16="http://schemas.microsoft.com/office/drawing/2014/main" id="{A09A13EE-1A0D-FA4F-B139-B3D63FFC5386}"/>
              </a:ext>
            </a:extLst>
          </p:cNvPr>
          <p:cNvSpPr txBox="1"/>
          <p:nvPr/>
        </p:nvSpPr>
        <p:spPr>
          <a:xfrm>
            <a:off x="6552507" y="304335"/>
            <a:ext cx="2095732" cy="909087"/>
          </a:xfrm>
          <a:prstGeom prst="rect">
            <a:avLst/>
          </a:prstGeom>
          <a:noFill/>
          <a:ln>
            <a:noFill/>
          </a:ln>
        </p:spPr>
        <p:txBody>
          <a:bodyPr lIns="0" tIns="0" rIns="0" bIns="0" anchor="ctr"/>
          <a:lstStyle/>
          <a:p>
            <a:pPr algn="ctr" hangingPunct="0"/>
            <a:r>
              <a:rPr lang="en-US" sz="2903" kern="1200" dirty="0">
                <a:solidFill>
                  <a:schemeClr val="tx1"/>
                </a:solidFill>
                <a:highlight>
                  <a:scrgbClr r="0" g="0" b="0">
                    <a:alpha val="0"/>
                  </a:scrgbClr>
                </a:highlight>
                <a:latin typeface="Libre Franklin Medium" pitchFamily="18"/>
                <a:ea typeface="Noto Sans CJK SC Regular" pitchFamily="2"/>
                <a:cs typeface="FreeSans" pitchFamily="2"/>
              </a:rPr>
              <a:t>Order</a:t>
            </a:r>
          </a:p>
        </p:txBody>
      </p:sp>
    </p:spTree>
    <p:extLst>
      <p:ext uri="{BB962C8B-B14F-4D97-AF65-F5344CB8AC3E}">
        <p14:creationId xmlns:p14="http://schemas.microsoft.com/office/powerpoint/2010/main" val="16919040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CDA8F-E822-2044-9B2C-AD3B124B5C1E}"/>
              </a:ext>
            </a:extLst>
          </p:cNvPr>
          <p:cNvSpPr>
            <a:spLocks noGrp="1"/>
          </p:cNvSpPr>
          <p:nvPr>
            <p:ph type="title"/>
          </p:nvPr>
        </p:nvSpPr>
        <p:spPr/>
        <p:txBody>
          <a:bodyPr/>
          <a:lstStyle/>
          <a:p>
            <a:r>
              <a:rPr lang="en-US" dirty="0"/>
              <a:t>Semantic Role Labeling</a:t>
            </a:r>
          </a:p>
        </p:txBody>
      </p:sp>
      <p:pic>
        <p:nvPicPr>
          <p:cNvPr id="5" name="Picture 4">
            <a:extLst>
              <a:ext uri="{FF2B5EF4-FFF2-40B4-BE49-F238E27FC236}">
                <a16:creationId xmlns:a16="http://schemas.microsoft.com/office/drawing/2014/main" id="{89C20B83-5E30-364E-9BA0-FC67D4D06F30}"/>
              </a:ext>
            </a:extLst>
          </p:cNvPr>
          <p:cNvPicPr>
            <a:picLocks noChangeAspect="1"/>
          </p:cNvPicPr>
          <p:nvPr/>
        </p:nvPicPr>
        <p:blipFill>
          <a:blip r:embed="rId2"/>
          <a:stretch>
            <a:fillRect/>
          </a:stretch>
        </p:blipFill>
        <p:spPr>
          <a:xfrm>
            <a:off x="-283780" y="0"/>
            <a:ext cx="6243145" cy="3512992"/>
          </a:xfrm>
          <a:prstGeom prst="rect">
            <a:avLst/>
          </a:prstGeom>
        </p:spPr>
      </p:pic>
      <p:pic>
        <p:nvPicPr>
          <p:cNvPr id="4" name="Picture 3">
            <a:extLst>
              <a:ext uri="{FF2B5EF4-FFF2-40B4-BE49-F238E27FC236}">
                <a16:creationId xmlns:a16="http://schemas.microsoft.com/office/drawing/2014/main" id="{1BBFD0B6-99BD-0B4F-B718-D865481A14A3}"/>
              </a:ext>
            </a:extLst>
          </p:cNvPr>
          <p:cNvPicPr>
            <a:picLocks noChangeAspect="1"/>
          </p:cNvPicPr>
          <p:nvPr/>
        </p:nvPicPr>
        <p:blipFill>
          <a:blip r:embed="rId3"/>
          <a:stretch>
            <a:fillRect/>
          </a:stretch>
        </p:blipFill>
        <p:spPr>
          <a:xfrm>
            <a:off x="1872593" y="3416300"/>
            <a:ext cx="6502400" cy="1727200"/>
          </a:xfrm>
          <a:prstGeom prst="rect">
            <a:avLst/>
          </a:prstGeom>
        </p:spPr>
      </p:pic>
    </p:spTree>
    <p:extLst>
      <p:ext uri="{BB962C8B-B14F-4D97-AF65-F5344CB8AC3E}">
        <p14:creationId xmlns:p14="http://schemas.microsoft.com/office/powerpoint/2010/main" val="9413197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F96B1-A67B-BD44-9584-7C3951B3F679}"/>
              </a:ext>
            </a:extLst>
          </p:cNvPr>
          <p:cNvSpPr>
            <a:spLocks noGrp="1"/>
          </p:cNvSpPr>
          <p:nvPr>
            <p:ph type="title"/>
          </p:nvPr>
        </p:nvSpPr>
        <p:spPr/>
        <p:txBody>
          <a:bodyPr/>
          <a:lstStyle/>
          <a:p>
            <a:r>
              <a:rPr lang="en-US" dirty="0"/>
              <a:t>Positive Pointwise Mutual Information (PPMI)</a:t>
            </a:r>
          </a:p>
        </p:txBody>
      </p:sp>
      <p:sp>
        <p:nvSpPr>
          <p:cNvPr id="3" name="Text Placeholder 2">
            <a:extLst>
              <a:ext uri="{FF2B5EF4-FFF2-40B4-BE49-F238E27FC236}">
                <a16:creationId xmlns:a16="http://schemas.microsoft.com/office/drawing/2014/main" id="{36EBE8C0-A7D4-514E-B69C-3AEBF78946ED}"/>
              </a:ext>
            </a:extLst>
          </p:cNvPr>
          <p:cNvSpPr>
            <a:spLocks noGrp="1"/>
          </p:cNvSpPr>
          <p:nvPr>
            <p:ph type="body" idx="1"/>
          </p:nvPr>
        </p:nvSpPr>
        <p:spPr/>
        <p:txBody>
          <a:bodyPr/>
          <a:lstStyle/>
          <a:p>
            <a:pPr marL="114300" indent="0">
              <a:buNone/>
            </a:pPr>
            <a:r>
              <a:rPr lang="en-US" dirty="0"/>
              <a:t>PMI is a measure of association </a:t>
            </a:r>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r>
              <a:rPr lang="en-US" dirty="0"/>
              <a:t>Counting occurrences and co-occurrences of words in a text corpus can be used to approximate the probabilities</a:t>
            </a:r>
          </a:p>
        </p:txBody>
      </p:sp>
      <p:pic>
        <p:nvPicPr>
          <p:cNvPr id="5" name="Picture 4" descr="A screenshot of a cell phone&#10;&#10;Description automatically generated">
            <a:extLst>
              <a:ext uri="{FF2B5EF4-FFF2-40B4-BE49-F238E27FC236}">
                <a16:creationId xmlns:a16="http://schemas.microsoft.com/office/drawing/2014/main" id="{1869D671-2B57-D949-83F4-2DAC92B57086}"/>
              </a:ext>
            </a:extLst>
          </p:cNvPr>
          <p:cNvPicPr>
            <a:picLocks noChangeAspect="1"/>
          </p:cNvPicPr>
          <p:nvPr/>
        </p:nvPicPr>
        <p:blipFill>
          <a:blip r:embed="rId2"/>
          <a:stretch>
            <a:fillRect/>
          </a:stretch>
        </p:blipFill>
        <p:spPr>
          <a:xfrm>
            <a:off x="133350" y="1873250"/>
            <a:ext cx="8877300" cy="1397000"/>
          </a:xfrm>
          <a:prstGeom prst="rect">
            <a:avLst/>
          </a:prstGeom>
        </p:spPr>
      </p:pic>
    </p:spTree>
    <p:extLst>
      <p:ext uri="{BB962C8B-B14F-4D97-AF65-F5344CB8AC3E}">
        <p14:creationId xmlns:p14="http://schemas.microsoft.com/office/powerpoint/2010/main" val="16792085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CB063-5DDC-DC42-A17D-2F7E4967A9A9}"/>
              </a:ext>
            </a:extLst>
          </p:cNvPr>
          <p:cNvSpPr>
            <a:spLocks noGrp="1"/>
          </p:cNvSpPr>
          <p:nvPr>
            <p:ph type="title"/>
          </p:nvPr>
        </p:nvSpPr>
        <p:spPr/>
        <p:txBody>
          <a:bodyPr/>
          <a:lstStyle/>
          <a:p>
            <a:r>
              <a:rPr lang="en-US" dirty="0"/>
              <a:t>Narrative Cloze Test</a:t>
            </a:r>
          </a:p>
        </p:txBody>
      </p:sp>
      <p:sp>
        <p:nvSpPr>
          <p:cNvPr id="3" name="Text Placeholder 2">
            <a:extLst>
              <a:ext uri="{FF2B5EF4-FFF2-40B4-BE49-F238E27FC236}">
                <a16:creationId xmlns:a16="http://schemas.microsoft.com/office/drawing/2014/main" id="{2A244E2A-602E-3143-BC78-1D254EA8BD53}"/>
              </a:ext>
            </a:extLst>
          </p:cNvPr>
          <p:cNvSpPr>
            <a:spLocks noGrp="1"/>
          </p:cNvSpPr>
          <p:nvPr>
            <p:ph type="body" idx="1"/>
          </p:nvPr>
        </p:nvSpPr>
        <p:spPr/>
        <p:txBody>
          <a:bodyPr/>
          <a:lstStyle/>
          <a:p>
            <a:pPr marL="114300" indent="0">
              <a:buNone/>
            </a:pPr>
            <a:r>
              <a:rPr lang="en-US" dirty="0"/>
              <a:t>A cloze test removes words from a text and asks the participant to fill in the missing language item. Cloze tests require the ability to understand context and vocabulary in order to identify the correct language or part of speech that belongs in the deleted passages. This exercise is commonly administered for the assessment of native and second language learning and instruction.</a:t>
            </a:r>
          </a:p>
          <a:p>
            <a:pPr marL="114300" indent="0">
              <a:buNone/>
            </a:pPr>
            <a:endParaRPr lang="en-US" dirty="0"/>
          </a:p>
          <a:p>
            <a:pPr marL="114300" indent="0">
              <a:buNone/>
            </a:pPr>
            <a:r>
              <a:rPr lang="en-US" dirty="0"/>
              <a:t>Today, I went to the ________ and bought some milk and eggs. I knew it was going to rain, but I forgot to take my ________, and ended up getting wet on the way.</a:t>
            </a:r>
          </a:p>
        </p:txBody>
      </p:sp>
    </p:spTree>
    <p:extLst>
      <p:ext uri="{BB962C8B-B14F-4D97-AF65-F5344CB8AC3E}">
        <p14:creationId xmlns:p14="http://schemas.microsoft.com/office/powerpoint/2010/main" val="24616028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5D312-2180-834D-B815-DB9C1C992C1F}"/>
              </a:ext>
            </a:extLst>
          </p:cNvPr>
          <p:cNvSpPr>
            <a:spLocks noGrp="1"/>
          </p:cNvSpPr>
          <p:nvPr>
            <p:ph type="title"/>
          </p:nvPr>
        </p:nvSpPr>
        <p:spPr/>
        <p:txBody>
          <a:bodyPr/>
          <a:lstStyle/>
          <a:p>
            <a:r>
              <a:rPr lang="en-US" dirty="0">
                <a:solidFill>
                  <a:schemeClr val="bg1"/>
                </a:solidFill>
              </a:rPr>
              <a:t>Narrative Cloze Task</a:t>
            </a:r>
            <a:endParaRPr lang="ru-RU" dirty="0">
              <a:solidFill>
                <a:schemeClr val="bg1"/>
              </a:solidFill>
            </a:endParaRPr>
          </a:p>
        </p:txBody>
      </p:sp>
      <p:sp>
        <p:nvSpPr>
          <p:cNvPr id="3" name="Text Placeholder 2">
            <a:extLst>
              <a:ext uri="{FF2B5EF4-FFF2-40B4-BE49-F238E27FC236}">
                <a16:creationId xmlns:a16="http://schemas.microsoft.com/office/drawing/2014/main" id="{7D63F515-635E-D748-8609-1A22019AE12D}"/>
              </a:ext>
            </a:extLst>
          </p:cNvPr>
          <p:cNvSpPr>
            <a:spLocks noGrp="1"/>
          </p:cNvSpPr>
          <p:nvPr>
            <p:ph type="body" idx="1"/>
          </p:nvPr>
        </p:nvSpPr>
        <p:spPr/>
        <p:txBody>
          <a:bodyPr/>
          <a:lstStyle/>
          <a:p>
            <a:pPr marL="114300" indent="0" algn="ctr">
              <a:buNone/>
            </a:pPr>
            <a:r>
              <a:rPr lang="en-US" dirty="0"/>
              <a:t>event</a:t>
            </a:r>
            <a:r>
              <a:rPr lang="en-US" baseline="-25000" dirty="0"/>
              <a:t>1</a:t>
            </a:r>
            <a:r>
              <a:rPr lang="en-US" dirty="0"/>
              <a:t> event</a:t>
            </a:r>
            <a:r>
              <a:rPr lang="en-US" baseline="-25000" dirty="0"/>
              <a:t>2</a:t>
            </a:r>
            <a:r>
              <a:rPr lang="en-US" dirty="0"/>
              <a:t>  ________  event</a:t>
            </a:r>
            <a:r>
              <a:rPr lang="en-US" baseline="-25000" dirty="0"/>
              <a:t>4</a:t>
            </a:r>
            <a:r>
              <a:rPr lang="en-US" dirty="0"/>
              <a:t>  …  </a:t>
            </a:r>
            <a:r>
              <a:rPr lang="en-US" dirty="0" err="1"/>
              <a:t>event</a:t>
            </a:r>
            <a:r>
              <a:rPr lang="en-US" baseline="-25000" dirty="0" err="1"/>
              <a:t>L</a:t>
            </a:r>
            <a:endParaRPr lang="ru-RU" dirty="0"/>
          </a:p>
        </p:txBody>
      </p:sp>
      <p:cxnSp>
        <p:nvCxnSpPr>
          <p:cNvPr id="5" name="Straight Arrow Connector 4">
            <a:extLst>
              <a:ext uri="{FF2B5EF4-FFF2-40B4-BE49-F238E27FC236}">
                <a16:creationId xmlns:a16="http://schemas.microsoft.com/office/drawing/2014/main" id="{3C300B99-800F-684E-AE1E-EAD81A8436B1}"/>
              </a:ext>
            </a:extLst>
          </p:cNvPr>
          <p:cNvCxnSpPr/>
          <p:nvPr/>
        </p:nvCxnSpPr>
        <p:spPr>
          <a:xfrm flipV="1">
            <a:off x="4361688" y="1773936"/>
            <a:ext cx="0" cy="78867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2C145D12-F9FD-7D4F-8D83-47D5BCC2DE4F}"/>
              </a:ext>
            </a:extLst>
          </p:cNvPr>
          <p:cNvSpPr/>
          <p:nvPr/>
        </p:nvSpPr>
        <p:spPr>
          <a:xfrm>
            <a:off x="3552447" y="2679192"/>
            <a:ext cx="1618482" cy="17556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a:p>
        </p:txBody>
      </p:sp>
      <p:sp>
        <p:nvSpPr>
          <p:cNvPr id="7" name="TextBox 6">
            <a:extLst>
              <a:ext uri="{FF2B5EF4-FFF2-40B4-BE49-F238E27FC236}">
                <a16:creationId xmlns:a16="http://schemas.microsoft.com/office/drawing/2014/main" id="{ACC753A5-94FE-994B-B246-C88EA190FBD5}"/>
              </a:ext>
            </a:extLst>
          </p:cNvPr>
          <p:cNvSpPr txBox="1"/>
          <p:nvPr/>
        </p:nvSpPr>
        <p:spPr>
          <a:xfrm>
            <a:off x="3624222" y="4522452"/>
            <a:ext cx="1511952" cy="300082"/>
          </a:xfrm>
          <a:prstGeom prst="rect">
            <a:avLst/>
          </a:prstGeom>
          <a:noFill/>
        </p:spPr>
        <p:txBody>
          <a:bodyPr wrap="none" rtlCol="0">
            <a:spAutoFit/>
          </a:bodyPr>
          <a:lstStyle/>
          <a:p>
            <a:r>
              <a:rPr lang="en-US" sz="1350" dirty="0"/>
              <a:t>Event vocabulary</a:t>
            </a:r>
            <a:endParaRPr lang="ru-RU" sz="1350" dirty="0"/>
          </a:p>
        </p:txBody>
      </p:sp>
      <p:sp>
        <p:nvSpPr>
          <p:cNvPr id="8" name="TextBox 7">
            <a:extLst>
              <a:ext uri="{FF2B5EF4-FFF2-40B4-BE49-F238E27FC236}">
                <a16:creationId xmlns:a16="http://schemas.microsoft.com/office/drawing/2014/main" id="{1EF820E6-09A7-3E4E-A9F0-3AFA1B5653D3}"/>
              </a:ext>
            </a:extLst>
          </p:cNvPr>
          <p:cNvSpPr txBox="1"/>
          <p:nvPr/>
        </p:nvSpPr>
        <p:spPr>
          <a:xfrm>
            <a:off x="3604155" y="2826210"/>
            <a:ext cx="1502334" cy="1754326"/>
          </a:xfrm>
          <a:prstGeom prst="rect">
            <a:avLst/>
          </a:prstGeom>
          <a:noFill/>
        </p:spPr>
        <p:txBody>
          <a:bodyPr wrap="none" rtlCol="0">
            <a:spAutoFit/>
          </a:bodyPr>
          <a:lstStyle/>
          <a:p>
            <a:r>
              <a:rPr lang="en-US" sz="1350" dirty="0"/>
              <a:t>take → </a:t>
            </a:r>
            <a:r>
              <a:rPr lang="en-US" sz="1350" dirty="0" err="1"/>
              <a:t>nsubj</a:t>
            </a:r>
            <a:endParaRPr lang="en-US" sz="1350" dirty="0"/>
          </a:p>
          <a:p>
            <a:r>
              <a:rPr lang="en-US" sz="1350" dirty="0"/>
              <a:t>tell → </a:t>
            </a:r>
            <a:r>
              <a:rPr lang="en-US" sz="1350" dirty="0" err="1"/>
              <a:t>nsubj</a:t>
            </a:r>
            <a:endParaRPr lang="en-US" sz="1350" dirty="0"/>
          </a:p>
          <a:p>
            <a:r>
              <a:rPr lang="en-US" sz="1350" dirty="0"/>
              <a:t>see → </a:t>
            </a:r>
            <a:r>
              <a:rPr lang="en-US" sz="1350" dirty="0" err="1"/>
              <a:t>nsubj</a:t>
            </a:r>
            <a:endParaRPr lang="en-US" sz="1350" dirty="0"/>
          </a:p>
          <a:p>
            <a:r>
              <a:rPr lang="en-US" sz="1350" dirty="0"/>
              <a:t>…</a:t>
            </a:r>
          </a:p>
          <a:p>
            <a:r>
              <a:rPr lang="en-US" sz="1350" dirty="0"/>
              <a:t>persuade → </a:t>
            </a:r>
            <a:r>
              <a:rPr lang="en-US" sz="1350" dirty="0" err="1"/>
              <a:t>dobj</a:t>
            </a:r>
            <a:endParaRPr lang="en-US" sz="1350" dirty="0"/>
          </a:p>
          <a:p>
            <a:r>
              <a:rPr lang="en-US" sz="1350" dirty="0"/>
              <a:t>sail → </a:t>
            </a:r>
            <a:r>
              <a:rPr lang="en-US" sz="1350" dirty="0" err="1"/>
              <a:t>nsubj</a:t>
            </a:r>
            <a:endParaRPr lang="en-US" sz="1350" dirty="0"/>
          </a:p>
          <a:p>
            <a:r>
              <a:rPr lang="en-US" sz="1350" dirty="0"/>
              <a:t>regard → </a:t>
            </a:r>
            <a:r>
              <a:rPr lang="en-US" sz="1350" dirty="0" err="1"/>
              <a:t>dobj</a:t>
            </a:r>
            <a:endParaRPr lang="en-US" sz="1350" dirty="0"/>
          </a:p>
          <a:p>
            <a:endParaRPr lang="ru-RU" sz="1350" dirty="0"/>
          </a:p>
        </p:txBody>
      </p:sp>
      <p:sp>
        <p:nvSpPr>
          <p:cNvPr id="9" name="Cloud Callout 8">
            <a:extLst>
              <a:ext uri="{FF2B5EF4-FFF2-40B4-BE49-F238E27FC236}">
                <a16:creationId xmlns:a16="http://schemas.microsoft.com/office/drawing/2014/main" id="{F37522EA-F869-AD4F-8642-70F505942CBD}"/>
              </a:ext>
            </a:extLst>
          </p:cNvPr>
          <p:cNvSpPr/>
          <p:nvPr/>
        </p:nvSpPr>
        <p:spPr>
          <a:xfrm>
            <a:off x="5486402" y="2093976"/>
            <a:ext cx="2103119" cy="1170432"/>
          </a:xfrm>
          <a:prstGeom prst="cloudCallout">
            <a:avLst>
              <a:gd name="adj1" fmla="val -76050"/>
              <a:gd name="adj2" fmla="val -39844"/>
            </a:avLst>
          </a:prstGeom>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What word should fill in the gap?</a:t>
            </a:r>
            <a:endParaRPr lang="ru-RU" sz="1350" dirty="0"/>
          </a:p>
        </p:txBody>
      </p:sp>
    </p:spTree>
    <p:extLst>
      <p:ext uri="{BB962C8B-B14F-4D97-AF65-F5344CB8AC3E}">
        <p14:creationId xmlns:p14="http://schemas.microsoft.com/office/powerpoint/2010/main" val="2418969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45C5449-7960-B64F-9D5A-16814273169A}"/>
              </a:ext>
            </a:extLst>
          </p:cNvPr>
          <p:cNvGrpSpPr/>
          <p:nvPr/>
        </p:nvGrpSpPr>
        <p:grpSpPr>
          <a:xfrm>
            <a:off x="1966257" y="585160"/>
            <a:ext cx="2512722" cy="1853439"/>
            <a:chOff x="2167560" y="645120"/>
            <a:chExt cx="2770199" cy="2043359"/>
          </a:xfrm>
        </p:grpSpPr>
        <p:grpSp>
          <p:nvGrpSpPr>
            <p:cNvPr id="3" name="Group 2">
              <a:extLst>
                <a:ext uri="{FF2B5EF4-FFF2-40B4-BE49-F238E27FC236}">
                  <a16:creationId xmlns:a16="http://schemas.microsoft.com/office/drawing/2014/main" id="{EF9BD7BD-D492-3D4C-8734-D073B70705D0}"/>
                </a:ext>
              </a:extLst>
            </p:cNvPr>
            <p:cNvGrpSpPr/>
            <p:nvPr/>
          </p:nvGrpSpPr>
          <p:grpSpPr>
            <a:xfrm>
              <a:off x="2180160" y="645120"/>
              <a:ext cx="1254240" cy="455399"/>
              <a:chOff x="2180160" y="645120"/>
              <a:chExt cx="1254240" cy="455399"/>
            </a:xfrm>
          </p:grpSpPr>
          <p:sp>
            <p:nvSpPr>
              <p:cNvPr id="4" name="Freeform 3">
                <a:extLst>
                  <a:ext uri="{FF2B5EF4-FFF2-40B4-BE49-F238E27FC236}">
                    <a16:creationId xmlns:a16="http://schemas.microsoft.com/office/drawing/2014/main" id="{75432234-BE23-AD4E-ACB4-57128E6E6100}"/>
                  </a:ext>
                </a:extLst>
              </p:cNvPr>
              <p:cNvSpPr/>
              <p:nvPr/>
            </p:nvSpPr>
            <p:spPr>
              <a:xfrm>
                <a:off x="2180160" y="645120"/>
                <a:ext cx="1254240" cy="455399"/>
              </a:xfrm>
              <a:custGeom>
                <a:avLst>
                  <a:gd name="f0" fmla="val 75"/>
                </a:avLst>
                <a:gdLst>
                  <a:gd name="f1" fmla="val 10800000"/>
                  <a:gd name="f2" fmla="val 5400000"/>
                  <a:gd name="f3" fmla="val 16200000"/>
                  <a:gd name="f4" fmla="val 180"/>
                  <a:gd name="f5" fmla="val w"/>
                  <a:gd name="f6" fmla="val h"/>
                  <a:gd name="f7" fmla="val ss"/>
                  <a:gd name="f8" fmla="val 0"/>
                  <a:gd name="f9" fmla="*/ 5419351 1 1725033"/>
                  <a:gd name="f10" fmla="val 45"/>
                  <a:gd name="f11" fmla="val 10800"/>
                  <a:gd name="f12" fmla="val -2147483647"/>
                  <a:gd name="f13" fmla="val 2147483647"/>
                  <a:gd name="f14" fmla="+- 0 0 0"/>
                  <a:gd name="f15" fmla="abs f5"/>
                  <a:gd name="f16" fmla="abs f6"/>
                  <a:gd name="f17" fmla="abs f7"/>
                  <a:gd name="f18" fmla="*/ f9 1 180"/>
                  <a:gd name="f19" fmla="pin 0 f0 10800"/>
                  <a:gd name="f20" fmla="+- 0 0 f2"/>
                  <a:gd name="f21" fmla="*/ f14 f1 1"/>
                  <a:gd name="f22" fmla="?: f15 f5 1"/>
                  <a:gd name="f23" fmla="?: f16 f6 1"/>
                  <a:gd name="f24" fmla="?: f17 f7 1"/>
                  <a:gd name="f25" fmla="*/ f10 f18 1"/>
                  <a:gd name="f26" fmla="+- f8 f19 0"/>
                  <a:gd name="f27" fmla="*/ f21 1 f4"/>
                  <a:gd name="f28" fmla="*/ f22 1 21600"/>
                  <a:gd name="f29" fmla="*/ f23 1 21600"/>
                  <a:gd name="f30" fmla="*/ 21600 f22 1"/>
                  <a:gd name="f31" fmla="*/ 21600 f23 1"/>
                  <a:gd name="f32" fmla="+- 0 0 f25"/>
                  <a:gd name="f33" fmla="+- f27 0 f2"/>
                  <a:gd name="f34" fmla="min f29 f28"/>
                  <a:gd name="f35" fmla="*/ f30 1 f24"/>
                  <a:gd name="f36" fmla="*/ f31 1 f24"/>
                  <a:gd name="f37" fmla="*/ f32 f1 1"/>
                  <a:gd name="f38" fmla="*/ f37 1 f9"/>
                  <a:gd name="f39" fmla="+- f36 0 f19"/>
                  <a:gd name="f40" fmla="+- f35 0 f19"/>
                  <a:gd name="f41" fmla="*/ f19 f34 1"/>
                  <a:gd name="f42" fmla="*/ f8 f34 1"/>
                  <a:gd name="f43" fmla="*/ f26 f34 1"/>
                  <a:gd name="f44" fmla="*/ f36 f34 1"/>
                  <a:gd name="f45" fmla="*/ f35 f34 1"/>
                  <a:gd name="f46" fmla="*/ 10800 f34 1"/>
                  <a:gd name="f47" fmla="+- f38 0 f2"/>
                  <a:gd name="f48" fmla="+- f42 0 f43"/>
                  <a:gd name="f49" fmla="+- f43 0 f42"/>
                  <a:gd name="f50" fmla="*/ f39 f34 1"/>
                  <a:gd name="f51" fmla="*/ f40 f34 1"/>
                  <a:gd name="f52" fmla="cos 1 f47"/>
                  <a:gd name="f53" fmla="abs f48"/>
                  <a:gd name="f54" fmla="abs f49"/>
                  <a:gd name="f55" fmla="?: f48 f20 f2"/>
                  <a:gd name="f56" fmla="?: f48 f2 f20"/>
                  <a:gd name="f57" fmla="?: f48 f3 f2"/>
                  <a:gd name="f58" fmla="?: f48 f2 f3"/>
                  <a:gd name="f59" fmla="+- f44 0 f50"/>
                  <a:gd name="f60" fmla="?: f49 f20 f2"/>
                  <a:gd name="f61" fmla="?: f49 f2 f20"/>
                  <a:gd name="f62" fmla="+- f45 0 f51"/>
                  <a:gd name="f63" fmla="+- f50 0 f44"/>
                  <a:gd name="f64" fmla="+- f51 0 f45"/>
                  <a:gd name="f65" fmla="?: f48 0 f1"/>
                  <a:gd name="f66" fmla="?: f48 f1 0"/>
                  <a:gd name="f67" fmla="+- 0 0 f52"/>
                  <a:gd name="f68" fmla="?: f48 f58 f57"/>
                  <a:gd name="f69" fmla="?: f48 f57 f58"/>
                  <a:gd name="f70" fmla="?: f49 f56 f55"/>
                  <a:gd name="f71" fmla="abs f59"/>
                  <a:gd name="f72" fmla="?: f59 0 f1"/>
                  <a:gd name="f73" fmla="?: f59 f1 0"/>
                  <a:gd name="f74" fmla="?: f59 f60 f61"/>
                  <a:gd name="f75" fmla="abs f62"/>
                  <a:gd name="f76" fmla="abs f63"/>
                  <a:gd name="f77" fmla="?: f62 f20 f2"/>
                  <a:gd name="f78" fmla="?: f62 f2 f20"/>
                  <a:gd name="f79" fmla="?: f62 f3 f2"/>
                  <a:gd name="f80" fmla="?: f62 f2 f3"/>
                  <a:gd name="f81" fmla="abs f64"/>
                  <a:gd name="f82" fmla="?: f64 f20 f2"/>
                  <a:gd name="f83" fmla="?: f64 f2 f20"/>
                  <a:gd name="f84" fmla="?: f64 f66 f65"/>
                  <a:gd name="f85" fmla="?: f64 f65 f66"/>
                  <a:gd name="f86" fmla="*/ f19 f67 1"/>
                  <a:gd name="f87" fmla="?: f49 f69 f68"/>
                  <a:gd name="f88" fmla="?: f49 f73 f72"/>
                  <a:gd name="f89" fmla="?: f49 f72 f73"/>
                  <a:gd name="f90" fmla="?: f62 f80 f79"/>
                  <a:gd name="f91" fmla="?: f62 f79 f80"/>
                  <a:gd name="f92" fmla="?: f63 f78 f77"/>
                  <a:gd name="f93" fmla="?: f48 f84 f85"/>
                  <a:gd name="f94" fmla="?: f48 f82 f83"/>
                  <a:gd name="f95" fmla="*/ f86 3163 1"/>
                  <a:gd name="f96" fmla="?: f59 f88 f89"/>
                  <a:gd name="f97" fmla="?: f63 f91 f90"/>
                  <a:gd name="f98" fmla="*/ f95 1 7636"/>
                  <a:gd name="f99" fmla="+- f8 f98 0"/>
                  <a:gd name="f100" fmla="+- f35 0 f98"/>
                  <a:gd name="f101" fmla="+- f36 0 f98"/>
                  <a:gd name="f102" fmla="*/ f99 f34 1"/>
                  <a:gd name="f103" fmla="*/ f100 f34 1"/>
                  <a:gd name="f104" fmla="*/ f101 f34 1"/>
                </a:gdLst>
                <a:ahLst>
                  <a:ahXY gdRefX="f0" minX="f8" maxX="f11">
                    <a:pos x="f41" y="f42"/>
                  </a:ahXY>
                </a:ahLst>
                <a:cxnLst>
                  <a:cxn ang="3cd4">
                    <a:pos x="hc" y="t"/>
                  </a:cxn>
                  <a:cxn ang="0">
                    <a:pos x="r" y="vc"/>
                  </a:cxn>
                  <a:cxn ang="cd4">
                    <a:pos x="hc" y="b"/>
                  </a:cxn>
                  <a:cxn ang="cd2">
                    <a:pos x="l" y="vc"/>
                  </a:cxn>
                  <a:cxn ang="f33">
                    <a:pos x="f46" y="f46"/>
                  </a:cxn>
                </a:cxnLst>
                <a:rect l="f102" t="f102" r="f103" b="f104"/>
                <a:pathLst>
                  <a:path>
                    <a:moveTo>
                      <a:pt x="f43" y="f42"/>
                    </a:moveTo>
                    <a:arcTo wR="f53" hR="f54" stAng="f87" swAng="f70"/>
                    <a:lnTo>
                      <a:pt x="f42" y="f50"/>
                    </a:lnTo>
                    <a:arcTo wR="f54" hR="f71" stAng="f96" swAng="f74"/>
                    <a:lnTo>
                      <a:pt x="f51" y="f44"/>
                    </a:lnTo>
                    <a:arcTo wR="f75" hR="f76" stAng="f97" swAng="f92"/>
                    <a:lnTo>
                      <a:pt x="f45" y="f43"/>
                    </a:lnTo>
                    <a:arcTo wR="f81" hR="f53" stAng="f93" swAng="f94"/>
                    <a:close/>
                  </a:path>
                </a:pathLst>
              </a:custGeom>
              <a:solidFill>
                <a:srgbClr val="000000"/>
              </a:solidFill>
              <a:ln w="12600">
                <a:solidFill>
                  <a:srgbClr val="666666"/>
                </a:solidFill>
                <a:prstDash val="solid"/>
                <a:round/>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sp>
            <p:nvSpPr>
              <p:cNvPr id="5" name="Freeform 4">
                <a:extLst>
                  <a:ext uri="{FF2B5EF4-FFF2-40B4-BE49-F238E27FC236}">
                    <a16:creationId xmlns:a16="http://schemas.microsoft.com/office/drawing/2014/main" id="{2A6D7422-995C-8749-AADB-F1870449B086}"/>
                  </a:ext>
                </a:extLst>
              </p:cNvPr>
              <p:cNvSpPr/>
              <p:nvPr/>
            </p:nvSpPr>
            <p:spPr>
              <a:xfrm>
                <a:off x="2180160" y="681480"/>
                <a:ext cx="1254240" cy="38088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10800 f9 1"/>
                  <a:gd name="f13" fmla="*/ f10 1 f2"/>
                  <a:gd name="f14" fmla="+- f13 0 f1"/>
                </a:gdLst>
                <a:ahLst/>
                <a:cxnLst>
                  <a:cxn ang="3cd4">
                    <a:pos x="hc" y="t"/>
                  </a:cxn>
                  <a:cxn ang="0">
                    <a:pos x="r" y="vc"/>
                  </a:cxn>
                  <a:cxn ang="cd4">
                    <a:pos x="hc" y="b"/>
                  </a:cxn>
                  <a:cxn ang="cd2">
                    <a:pos x="l" y="vc"/>
                  </a:cxn>
                  <a:cxn ang="f14">
                    <a:pos x="f11" y="f12"/>
                  </a:cxn>
                </a:cxnLst>
                <a:rect l="l" t="t" r="r" b="b"/>
                <a:pathLst>
                  <a:path w="21600" h="21600">
                    <a:moveTo>
                      <a:pt x="f5" y="f5"/>
                    </a:moveTo>
                    <a:lnTo>
                      <a:pt x="f6" y="f5"/>
                    </a:lnTo>
                    <a:lnTo>
                      <a:pt x="f6" y="f6"/>
                    </a:lnTo>
                    <a:lnTo>
                      <a:pt x="f5" y="f6"/>
                    </a:lnTo>
                    <a:lnTo>
                      <a:pt x="f5" y="f5"/>
                    </a:lnTo>
                    <a:close/>
                  </a:path>
                </a:pathLst>
              </a:custGeom>
              <a:noFill/>
              <a:ln>
                <a:noFill/>
                <a:prstDash val="solid"/>
              </a:ln>
            </p:spPr>
            <p:txBody>
              <a:bodyPr wrap="square" lIns="46042" tIns="46042" rIns="81961" bIns="46042" anchor="ctr" anchorCtr="0" compatLnSpc="1">
                <a:noAutofit/>
              </a:bodyPr>
              <a:lstStyle/>
              <a:p>
                <a:pPr algn="ct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FFFFFF"/>
                    </a:solidFill>
                    <a:latin typeface="Optima" pitchFamily="2"/>
                    <a:ea typeface="Optima" pitchFamily="2"/>
                    <a:cs typeface="Optima" pitchFamily="2"/>
                  </a:rPr>
                  <a:t>expr 1</a:t>
                </a:r>
              </a:p>
            </p:txBody>
          </p:sp>
        </p:grpSp>
        <p:grpSp>
          <p:nvGrpSpPr>
            <p:cNvPr id="6" name="Group 5">
              <a:extLst>
                <a:ext uri="{FF2B5EF4-FFF2-40B4-BE49-F238E27FC236}">
                  <a16:creationId xmlns:a16="http://schemas.microsoft.com/office/drawing/2014/main" id="{C4512B70-E9A8-0B44-A24D-893D6131AF11}"/>
                </a:ext>
              </a:extLst>
            </p:cNvPr>
            <p:cNvGrpSpPr/>
            <p:nvPr/>
          </p:nvGrpSpPr>
          <p:grpSpPr>
            <a:xfrm>
              <a:off x="3683519" y="645120"/>
              <a:ext cx="1254240" cy="455399"/>
              <a:chOff x="3683519" y="645120"/>
              <a:chExt cx="1254240" cy="455399"/>
            </a:xfrm>
          </p:grpSpPr>
          <p:sp>
            <p:nvSpPr>
              <p:cNvPr id="7" name="Freeform 6">
                <a:extLst>
                  <a:ext uri="{FF2B5EF4-FFF2-40B4-BE49-F238E27FC236}">
                    <a16:creationId xmlns:a16="http://schemas.microsoft.com/office/drawing/2014/main" id="{9193C0A3-1910-5448-917E-36019FEC54E3}"/>
                  </a:ext>
                </a:extLst>
              </p:cNvPr>
              <p:cNvSpPr/>
              <p:nvPr/>
            </p:nvSpPr>
            <p:spPr>
              <a:xfrm>
                <a:off x="3683519" y="645120"/>
                <a:ext cx="1254240" cy="455399"/>
              </a:xfrm>
              <a:custGeom>
                <a:avLst>
                  <a:gd name="f0" fmla="val 75"/>
                </a:avLst>
                <a:gdLst>
                  <a:gd name="f1" fmla="val 10800000"/>
                  <a:gd name="f2" fmla="val 5400000"/>
                  <a:gd name="f3" fmla="val 16200000"/>
                  <a:gd name="f4" fmla="val 180"/>
                  <a:gd name="f5" fmla="val w"/>
                  <a:gd name="f6" fmla="val h"/>
                  <a:gd name="f7" fmla="val ss"/>
                  <a:gd name="f8" fmla="val 0"/>
                  <a:gd name="f9" fmla="*/ 5419351 1 1725033"/>
                  <a:gd name="f10" fmla="val 45"/>
                  <a:gd name="f11" fmla="val 10800"/>
                  <a:gd name="f12" fmla="val -2147483647"/>
                  <a:gd name="f13" fmla="val 2147483647"/>
                  <a:gd name="f14" fmla="+- 0 0 0"/>
                  <a:gd name="f15" fmla="abs f5"/>
                  <a:gd name="f16" fmla="abs f6"/>
                  <a:gd name="f17" fmla="abs f7"/>
                  <a:gd name="f18" fmla="*/ f9 1 180"/>
                  <a:gd name="f19" fmla="pin 0 f0 10800"/>
                  <a:gd name="f20" fmla="+- 0 0 f2"/>
                  <a:gd name="f21" fmla="*/ f14 f1 1"/>
                  <a:gd name="f22" fmla="?: f15 f5 1"/>
                  <a:gd name="f23" fmla="?: f16 f6 1"/>
                  <a:gd name="f24" fmla="?: f17 f7 1"/>
                  <a:gd name="f25" fmla="*/ f10 f18 1"/>
                  <a:gd name="f26" fmla="+- f8 f19 0"/>
                  <a:gd name="f27" fmla="*/ f21 1 f4"/>
                  <a:gd name="f28" fmla="*/ f22 1 21600"/>
                  <a:gd name="f29" fmla="*/ f23 1 21600"/>
                  <a:gd name="f30" fmla="*/ 21600 f22 1"/>
                  <a:gd name="f31" fmla="*/ 21600 f23 1"/>
                  <a:gd name="f32" fmla="+- 0 0 f25"/>
                  <a:gd name="f33" fmla="+- f27 0 f2"/>
                  <a:gd name="f34" fmla="min f29 f28"/>
                  <a:gd name="f35" fmla="*/ f30 1 f24"/>
                  <a:gd name="f36" fmla="*/ f31 1 f24"/>
                  <a:gd name="f37" fmla="*/ f32 f1 1"/>
                  <a:gd name="f38" fmla="*/ f37 1 f9"/>
                  <a:gd name="f39" fmla="+- f36 0 f19"/>
                  <a:gd name="f40" fmla="+- f35 0 f19"/>
                  <a:gd name="f41" fmla="*/ f19 f34 1"/>
                  <a:gd name="f42" fmla="*/ f8 f34 1"/>
                  <a:gd name="f43" fmla="*/ f26 f34 1"/>
                  <a:gd name="f44" fmla="*/ f36 f34 1"/>
                  <a:gd name="f45" fmla="*/ f35 f34 1"/>
                  <a:gd name="f46" fmla="*/ 10800 f34 1"/>
                  <a:gd name="f47" fmla="+- f38 0 f2"/>
                  <a:gd name="f48" fmla="+- f42 0 f43"/>
                  <a:gd name="f49" fmla="+- f43 0 f42"/>
                  <a:gd name="f50" fmla="*/ f39 f34 1"/>
                  <a:gd name="f51" fmla="*/ f40 f34 1"/>
                  <a:gd name="f52" fmla="cos 1 f47"/>
                  <a:gd name="f53" fmla="abs f48"/>
                  <a:gd name="f54" fmla="abs f49"/>
                  <a:gd name="f55" fmla="?: f48 f20 f2"/>
                  <a:gd name="f56" fmla="?: f48 f2 f20"/>
                  <a:gd name="f57" fmla="?: f48 f3 f2"/>
                  <a:gd name="f58" fmla="?: f48 f2 f3"/>
                  <a:gd name="f59" fmla="+- f44 0 f50"/>
                  <a:gd name="f60" fmla="?: f49 f20 f2"/>
                  <a:gd name="f61" fmla="?: f49 f2 f20"/>
                  <a:gd name="f62" fmla="+- f45 0 f51"/>
                  <a:gd name="f63" fmla="+- f50 0 f44"/>
                  <a:gd name="f64" fmla="+- f51 0 f45"/>
                  <a:gd name="f65" fmla="?: f48 0 f1"/>
                  <a:gd name="f66" fmla="?: f48 f1 0"/>
                  <a:gd name="f67" fmla="+- 0 0 f52"/>
                  <a:gd name="f68" fmla="?: f48 f58 f57"/>
                  <a:gd name="f69" fmla="?: f48 f57 f58"/>
                  <a:gd name="f70" fmla="?: f49 f56 f55"/>
                  <a:gd name="f71" fmla="abs f59"/>
                  <a:gd name="f72" fmla="?: f59 0 f1"/>
                  <a:gd name="f73" fmla="?: f59 f1 0"/>
                  <a:gd name="f74" fmla="?: f59 f60 f61"/>
                  <a:gd name="f75" fmla="abs f62"/>
                  <a:gd name="f76" fmla="abs f63"/>
                  <a:gd name="f77" fmla="?: f62 f20 f2"/>
                  <a:gd name="f78" fmla="?: f62 f2 f20"/>
                  <a:gd name="f79" fmla="?: f62 f3 f2"/>
                  <a:gd name="f80" fmla="?: f62 f2 f3"/>
                  <a:gd name="f81" fmla="abs f64"/>
                  <a:gd name="f82" fmla="?: f64 f20 f2"/>
                  <a:gd name="f83" fmla="?: f64 f2 f20"/>
                  <a:gd name="f84" fmla="?: f64 f66 f65"/>
                  <a:gd name="f85" fmla="?: f64 f65 f66"/>
                  <a:gd name="f86" fmla="*/ f19 f67 1"/>
                  <a:gd name="f87" fmla="?: f49 f69 f68"/>
                  <a:gd name="f88" fmla="?: f49 f73 f72"/>
                  <a:gd name="f89" fmla="?: f49 f72 f73"/>
                  <a:gd name="f90" fmla="?: f62 f80 f79"/>
                  <a:gd name="f91" fmla="?: f62 f79 f80"/>
                  <a:gd name="f92" fmla="?: f63 f78 f77"/>
                  <a:gd name="f93" fmla="?: f48 f84 f85"/>
                  <a:gd name="f94" fmla="?: f48 f82 f83"/>
                  <a:gd name="f95" fmla="*/ f86 3163 1"/>
                  <a:gd name="f96" fmla="?: f59 f88 f89"/>
                  <a:gd name="f97" fmla="?: f63 f91 f90"/>
                  <a:gd name="f98" fmla="*/ f95 1 7636"/>
                  <a:gd name="f99" fmla="+- f8 f98 0"/>
                  <a:gd name="f100" fmla="+- f35 0 f98"/>
                  <a:gd name="f101" fmla="+- f36 0 f98"/>
                  <a:gd name="f102" fmla="*/ f99 f34 1"/>
                  <a:gd name="f103" fmla="*/ f100 f34 1"/>
                  <a:gd name="f104" fmla="*/ f101 f34 1"/>
                </a:gdLst>
                <a:ahLst>
                  <a:ahXY gdRefX="f0" minX="f8" maxX="f11">
                    <a:pos x="f41" y="f42"/>
                  </a:ahXY>
                </a:ahLst>
                <a:cxnLst>
                  <a:cxn ang="3cd4">
                    <a:pos x="hc" y="t"/>
                  </a:cxn>
                  <a:cxn ang="0">
                    <a:pos x="r" y="vc"/>
                  </a:cxn>
                  <a:cxn ang="cd4">
                    <a:pos x="hc" y="b"/>
                  </a:cxn>
                  <a:cxn ang="cd2">
                    <a:pos x="l" y="vc"/>
                  </a:cxn>
                  <a:cxn ang="f33">
                    <a:pos x="f46" y="f46"/>
                  </a:cxn>
                </a:cxnLst>
                <a:rect l="f102" t="f102" r="f103" b="f104"/>
                <a:pathLst>
                  <a:path>
                    <a:moveTo>
                      <a:pt x="f43" y="f42"/>
                    </a:moveTo>
                    <a:arcTo wR="f53" hR="f54" stAng="f87" swAng="f70"/>
                    <a:lnTo>
                      <a:pt x="f42" y="f50"/>
                    </a:lnTo>
                    <a:arcTo wR="f54" hR="f71" stAng="f96" swAng="f74"/>
                    <a:lnTo>
                      <a:pt x="f51" y="f44"/>
                    </a:lnTo>
                    <a:arcTo wR="f75" hR="f76" stAng="f97" swAng="f92"/>
                    <a:lnTo>
                      <a:pt x="f45" y="f43"/>
                    </a:lnTo>
                    <a:arcTo wR="f81" hR="f53" stAng="f93" swAng="f94"/>
                    <a:close/>
                  </a:path>
                </a:pathLst>
              </a:custGeom>
              <a:solidFill>
                <a:srgbClr val="000000"/>
              </a:solidFill>
              <a:ln w="12600">
                <a:solidFill>
                  <a:srgbClr val="666666"/>
                </a:solidFill>
                <a:prstDash val="solid"/>
                <a:round/>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sp>
            <p:nvSpPr>
              <p:cNvPr id="8" name="Freeform 7">
                <a:extLst>
                  <a:ext uri="{FF2B5EF4-FFF2-40B4-BE49-F238E27FC236}">
                    <a16:creationId xmlns:a16="http://schemas.microsoft.com/office/drawing/2014/main" id="{0891620E-D522-FD4D-8FCB-92711A55FE9D}"/>
                  </a:ext>
                </a:extLst>
              </p:cNvPr>
              <p:cNvSpPr/>
              <p:nvPr/>
            </p:nvSpPr>
            <p:spPr>
              <a:xfrm>
                <a:off x="3683519" y="681480"/>
                <a:ext cx="1254240" cy="38088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10800 f9 1"/>
                  <a:gd name="f13" fmla="*/ f10 1 f2"/>
                  <a:gd name="f14" fmla="+- f13 0 f1"/>
                </a:gdLst>
                <a:ahLst/>
                <a:cxnLst>
                  <a:cxn ang="3cd4">
                    <a:pos x="hc" y="t"/>
                  </a:cxn>
                  <a:cxn ang="0">
                    <a:pos x="r" y="vc"/>
                  </a:cxn>
                  <a:cxn ang="cd4">
                    <a:pos x="hc" y="b"/>
                  </a:cxn>
                  <a:cxn ang="cd2">
                    <a:pos x="l" y="vc"/>
                  </a:cxn>
                  <a:cxn ang="f14">
                    <a:pos x="f11" y="f12"/>
                  </a:cxn>
                </a:cxnLst>
                <a:rect l="l" t="t" r="r" b="b"/>
                <a:pathLst>
                  <a:path w="21600" h="21600">
                    <a:moveTo>
                      <a:pt x="f5" y="f5"/>
                    </a:moveTo>
                    <a:lnTo>
                      <a:pt x="f6" y="f5"/>
                    </a:lnTo>
                    <a:lnTo>
                      <a:pt x="f6" y="f6"/>
                    </a:lnTo>
                    <a:lnTo>
                      <a:pt x="f5" y="f6"/>
                    </a:lnTo>
                    <a:lnTo>
                      <a:pt x="f5" y="f5"/>
                    </a:lnTo>
                    <a:close/>
                  </a:path>
                </a:pathLst>
              </a:custGeom>
              <a:noFill/>
              <a:ln>
                <a:noFill/>
                <a:prstDash val="solid"/>
              </a:ln>
            </p:spPr>
            <p:txBody>
              <a:bodyPr wrap="square" lIns="46042" tIns="46042" rIns="81961" bIns="46042" anchor="ctr" anchorCtr="0" compatLnSpc="1">
                <a:noAutofit/>
              </a:bodyPr>
              <a:lstStyle/>
              <a:p>
                <a:pPr algn="ct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FFFFFF"/>
                    </a:solidFill>
                    <a:latin typeface="Optima" pitchFamily="2"/>
                    <a:ea typeface="Optima" pitchFamily="2"/>
                    <a:cs typeface="Optima" pitchFamily="2"/>
                  </a:rPr>
                  <a:t>expr 2</a:t>
                </a:r>
              </a:p>
            </p:txBody>
          </p:sp>
        </p:grpSp>
        <p:sp>
          <p:nvSpPr>
            <p:cNvPr id="9" name="Straight Connector 8">
              <a:extLst>
                <a:ext uri="{FF2B5EF4-FFF2-40B4-BE49-F238E27FC236}">
                  <a16:creationId xmlns:a16="http://schemas.microsoft.com/office/drawing/2014/main" id="{71742C9A-8E3D-EC47-9ED8-04BFA7BC71AB}"/>
                </a:ext>
              </a:extLst>
            </p:cNvPr>
            <p:cNvSpPr/>
            <p:nvPr/>
          </p:nvSpPr>
          <p:spPr>
            <a:xfrm flipV="1">
              <a:off x="2756519" y="1100159"/>
              <a:ext cx="1441" cy="672480"/>
            </a:xfrm>
            <a:prstGeom prst="line">
              <a:avLst/>
            </a:prstGeom>
            <a:noFill/>
            <a:ln w="12600">
              <a:solidFill>
                <a:srgbClr val="666666"/>
              </a:solidFill>
              <a:prstDash val="solid"/>
              <a:round/>
              <a:tailEnd type="arrow"/>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sp>
          <p:nvSpPr>
            <p:cNvPr id="10" name="Straight Connector 9">
              <a:extLst>
                <a:ext uri="{FF2B5EF4-FFF2-40B4-BE49-F238E27FC236}">
                  <a16:creationId xmlns:a16="http://schemas.microsoft.com/office/drawing/2014/main" id="{D16910F6-53A3-5149-905B-C007A9194DB2}"/>
                </a:ext>
              </a:extLst>
            </p:cNvPr>
            <p:cNvSpPr/>
            <p:nvPr/>
          </p:nvSpPr>
          <p:spPr>
            <a:xfrm flipV="1">
              <a:off x="4293360" y="1100159"/>
              <a:ext cx="1440" cy="672480"/>
            </a:xfrm>
            <a:prstGeom prst="line">
              <a:avLst/>
            </a:prstGeom>
            <a:noFill/>
            <a:ln w="12600">
              <a:solidFill>
                <a:srgbClr val="666666"/>
              </a:solidFill>
              <a:prstDash val="solid"/>
              <a:round/>
              <a:tailEnd type="arrow"/>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grpSp>
          <p:nvGrpSpPr>
            <p:cNvPr id="11" name="Group 10">
              <a:extLst>
                <a:ext uri="{FF2B5EF4-FFF2-40B4-BE49-F238E27FC236}">
                  <a16:creationId xmlns:a16="http://schemas.microsoft.com/office/drawing/2014/main" id="{CBDD5F42-0842-7845-8F5F-C3FDB116396D}"/>
                </a:ext>
              </a:extLst>
            </p:cNvPr>
            <p:cNvGrpSpPr/>
            <p:nvPr/>
          </p:nvGrpSpPr>
          <p:grpSpPr>
            <a:xfrm>
              <a:off x="2167560" y="1776240"/>
              <a:ext cx="1254240" cy="912239"/>
              <a:chOff x="2167560" y="1776240"/>
              <a:chExt cx="1254240" cy="912239"/>
            </a:xfrm>
          </p:grpSpPr>
          <p:sp>
            <p:nvSpPr>
              <p:cNvPr id="12" name="Freeform 11">
                <a:extLst>
                  <a:ext uri="{FF2B5EF4-FFF2-40B4-BE49-F238E27FC236}">
                    <a16:creationId xmlns:a16="http://schemas.microsoft.com/office/drawing/2014/main" id="{7D50208C-172C-0441-8E0D-99BD96CD2F22}"/>
                  </a:ext>
                </a:extLst>
              </p:cNvPr>
              <p:cNvSpPr/>
              <p:nvPr/>
            </p:nvSpPr>
            <p:spPr>
              <a:xfrm>
                <a:off x="2167560" y="1776240"/>
                <a:ext cx="1254240" cy="912239"/>
              </a:xfrm>
              <a:custGeom>
                <a:avLst>
                  <a:gd name="f0" fmla="val 37"/>
                </a:avLst>
                <a:gdLst>
                  <a:gd name="f1" fmla="val 10800000"/>
                  <a:gd name="f2" fmla="val 5400000"/>
                  <a:gd name="f3" fmla="val 16200000"/>
                  <a:gd name="f4" fmla="val 180"/>
                  <a:gd name="f5" fmla="val w"/>
                  <a:gd name="f6" fmla="val h"/>
                  <a:gd name="f7" fmla="val ss"/>
                  <a:gd name="f8" fmla="val 0"/>
                  <a:gd name="f9" fmla="*/ 5419351 1 1725033"/>
                  <a:gd name="f10" fmla="val 45"/>
                  <a:gd name="f11" fmla="val 10800"/>
                  <a:gd name="f12" fmla="val -2147483647"/>
                  <a:gd name="f13" fmla="val 2147483647"/>
                  <a:gd name="f14" fmla="+- 0 0 0"/>
                  <a:gd name="f15" fmla="abs f5"/>
                  <a:gd name="f16" fmla="abs f6"/>
                  <a:gd name="f17" fmla="abs f7"/>
                  <a:gd name="f18" fmla="*/ f9 1 180"/>
                  <a:gd name="f19" fmla="pin 0 f0 10800"/>
                  <a:gd name="f20" fmla="+- 0 0 f2"/>
                  <a:gd name="f21" fmla="*/ f14 f1 1"/>
                  <a:gd name="f22" fmla="?: f15 f5 1"/>
                  <a:gd name="f23" fmla="?: f16 f6 1"/>
                  <a:gd name="f24" fmla="?: f17 f7 1"/>
                  <a:gd name="f25" fmla="*/ f10 f18 1"/>
                  <a:gd name="f26" fmla="+- f8 f19 0"/>
                  <a:gd name="f27" fmla="*/ f21 1 f4"/>
                  <a:gd name="f28" fmla="*/ f22 1 21600"/>
                  <a:gd name="f29" fmla="*/ f23 1 21600"/>
                  <a:gd name="f30" fmla="*/ 21600 f22 1"/>
                  <a:gd name="f31" fmla="*/ 21600 f23 1"/>
                  <a:gd name="f32" fmla="+- 0 0 f25"/>
                  <a:gd name="f33" fmla="+- f27 0 f2"/>
                  <a:gd name="f34" fmla="min f29 f28"/>
                  <a:gd name="f35" fmla="*/ f30 1 f24"/>
                  <a:gd name="f36" fmla="*/ f31 1 f24"/>
                  <a:gd name="f37" fmla="*/ f32 f1 1"/>
                  <a:gd name="f38" fmla="*/ f37 1 f9"/>
                  <a:gd name="f39" fmla="+- f36 0 f19"/>
                  <a:gd name="f40" fmla="+- f35 0 f19"/>
                  <a:gd name="f41" fmla="*/ f19 f34 1"/>
                  <a:gd name="f42" fmla="*/ f8 f34 1"/>
                  <a:gd name="f43" fmla="*/ f26 f34 1"/>
                  <a:gd name="f44" fmla="*/ f36 f34 1"/>
                  <a:gd name="f45" fmla="*/ f35 f34 1"/>
                  <a:gd name="f46" fmla="*/ 10800 f34 1"/>
                  <a:gd name="f47" fmla="+- f38 0 f2"/>
                  <a:gd name="f48" fmla="+- f42 0 f43"/>
                  <a:gd name="f49" fmla="+- f43 0 f42"/>
                  <a:gd name="f50" fmla="*/ f39 f34 1"/>
                  <a:gd name="f51" fmla="*/ f40 f34 1"/>
                  <a:gd name="f52" fmla="cos 1 f47"/>
                  <a:gd name="f53" fmla="abs f48"/>
                  <a:gd name="f54" fmla="abs f49"/>
                  <a:gd name="f55" fmla="?: f48 f20 f2"/>
                  <a:gd name="f56" fmla="?: f48 f2 f20"/>
                  <a:gd name="f57" fmla="?: f48 f3 f2"/>
                  <a:gd name="f58" fmla="?: f48 f2 f3"/>
                  <a:gd name="f59" fmla="+- f44 0 f50"/>
                  <a:gd name="f60" fmla="?: f49 f20 f2"/>
                  <a:gd name="f61" fmla="?: f49 f2 f20"/>
                  <a:gd name="f62" fmla="+- f45 0 f51"/>
                  <a:gd name="f63" fmla="+- f50 0 f44"/>
                  <a:gd name="f64" fmla="+- f51 0 f45"/>
                  <a:gd name="f65" fmla="?: f48 0 f1"/>
                  <a:gd name="f66" fmla="?: f48 f1 0"/>
                  <a:gd name="f67" fmla="+- 0 0 f52"/>
                  <a:gd name="f68" fmla="?: f48 f58 f57"/>
                  <a:gd name="f69" fmla="?: f48 f57 f58"/>
                  <a:gd name="f70" fmla="?: f49 f56 f55"/>
                  <a:gd name="f71" fmla="abs f59"/>
                  <a:gd name="f72" fmla="?: f59 0 f1"/>
                  <a:gd name="f73" fmla="?: f59 f1 0"/>
                  <a:gd name="f74" fmla="?: f59 f60 f61"/>
                  <a:gd name="f75" fmla="abs f62"/>
                  <a:gd name="f76" fmla="abs f63"/>
                  <a:gd name="f77" fmla="?: f62 f20 f2"/>
                  <a:gd name="f78" fmla="?: f62 f2 f20"/>
                  <a:gd name="f79" fmla="?: f62 f3 f2"/>
                  <a:gd name="f80" fmla="?: f62 f2 f3"/>
                  <a:gd name="f81" fmla="abs f64"/>
                  <a:gd name="f82" fmla="?: f64 f20 f2"/>
                  <a:gd name="f83" fmla="?: f64 f2 f20"/>
                  <a:gd name="f84" fmla="?: f64 f66 f65"/>
                  <a:gd name="f85" fmla="?: f64 f65 f66"/>
                  <a:gd name="f86" fmla="*/ f19 f67 1"/>
                  <a:gd name="f87" fmla="?: f49 f69 f68"/>
                  <a:gd name="f88" fmla="?: f49 f73 f72"/>
                  <a:gd name="f89" fmla="?: f49 f72 f73"/>
                  <a:gd name="f90" fmla="?: f62 f80 f79"/>
                  <a:gd name="f91" fmla="?: f62 f79 f80"/>
                  <a:gd name="f92" fmla="?: f63 f78 f77"/>
                  <a:gd name="f93" fmla="?: f48 f84 f85"/>
                  <a:gd name="f94" fmla="?: f48 f82 f83"/>
                  <a:gd name="f95" fmla="*/ f86 3163 1"/>
                  <a:gd name="f96" fmla="?: f59 f88 f89"/>
                  <a:gd name="f97" fmla="?: f63 f91 f90"/>
                  <a:gd name="f98" fmla="*/ f95 1 7636"/>
                  <a:gd name="f99" fmla="+- f8 f98 0"/>
                  <a:gd name="f100" fmla="+- f35 0 f98"/>
                  <a:gd name="f101" fmla="+- f36 0 f98"/>
                  <a:gd name="f102" fmla="*/ f99 f34 1"/>
                  <a:gd name="f103" fmla="*/ f100 f34 1"/>
                  <a:gd name="f104" fmla="*/ f101 f34 1"/>
                </a:gdLst>
                <a:ahLst>
                  <a:ahXY gdRefX="f0" minX="f8" maxX="f11">
                    <a:pos x="f41" y="f42"/>
                  </a:ahXY>
                </a:ahLst>
                <a:cxnLst>
                  <a:cxn ang="3cd4">
                    <a:pos x="hc" y="t"/>
                  </a:cxn>
                  <a:cxn ang="0">
                    <a:pos x="r" y="vc"/>
                  </a:cxn>
                  <a:cxn ang="cd4">
                    <a:pos x="hc" y="b"/>
                  </a:cxn>
                  <a:cxn ang="cd2">
                    <a:pos x="l" y="vc"/>
                  </a:cxn>
                  <a:cxn ang="f33">
                    <a:pos x="f46" y="f46"/>
                  </a:cxn>
                </a:cxnLst>
                <a:rect l="f102" t="f102" r="f103" b="f104"/>
                <a:pathLst>
                  <a:path>
                    <a:moveTo>
                      <a:pt x="f43" y="f42"/>
                    </a:moveTo>
                    <a:arcTo wR="f53" hR="f54" stAng="f87" swAng="f70"/>
                    <a:lnTo>
                      <a:pt x="f42" y="f50"/>
                    </a:lnTo>
                    <a:arcTo wR="f54" hR="f71" stAng="f96" swAng="f74"/>
                    <a:lnTo>
                      <a:pt x="f51" y="f44"/>
                    </a:lnTo>
                    <a:arcTo wR="f75" hR="f76" stAng="f97" swAng="f92"/>
                    <a:lnTo>
                      <a:pt x="f45" y="f43"/>
                    </a:lnTo>
                    <a:arcTo wR="f81" hR="f53" stAng="f93" swAng="f94"/>
                    <a:close/>
                  </a:path>
                </a:pathLst>
              </a:custGeom>
              <a:solidFill>
                <a:srgbClr val="000000"/>
              </a:solidFill>
              <a:ln w="12600">
                <a:solidFill>
                  <a:srgbClr val="666666"/>
                </a:solidFill>
                <a:prstDash val="solid"/>
                <a:round/>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sp>
            <p:nvSpPr>
              <p:cNvPr id="13" name="Freeform 12">
                <a:extLst>
                  <a:ext uri="{FF2B5EF4-FFF2-40B4-BE49-F238E27FC236}">
                    <a16:creationId xmlns:a16="http://schemas.microsoft.com/office/drawing/2014/main" id="{85E37F1B-7B6D-1143-9A00-ECFF3E189168}"/>
                  </a:ext>
                </a:extLst>
              </p:cNvPr>
              <p:cNvSpPr/>
              <p:nvPr/>
            </p:nvSpPr>
            <p:spPr>
              <a:xfrm>
                <a:off x="2167560" y="1850760"/>
                <a:ext cx="1254240" cy="761759"/>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10800 f9 1"/>
                  <a:gd name="f13" fmla="*/ f10 1 f2"/>
                  <a:gd name="f14" fmla="+- f13 0 f1"/>
                </a:gdLst>
                <a:ahLst/>
                <a:cxnLst>
                  <a:cxn ang="3cd4">
                    <a:pos x="hc" y="t"/>
                  </a:cxn>
                  <a:cxn ang="0">
                    <a:pos x="r" y="vc"/>
                  </a:cxn>
                  <a:cxn ang="cd4">
                    <a:pos x="hc" y="b"/>
                  </a:cxn>
                  <a:cxn ang="cd2">
                    <a:pos x="l" y="vc"/>
                  </a:cxn>
                  <a:cxn ang="f14">
                    <a:pos x="f11" y="f12"/>
                  </a:cxn>
                </a:cxnLst>
                <a:rect l="l" t="t" r="r" b="b"/>
                <a:pathLst>
                  <a:path w="21600" h="21600">
                    <a:moveTo>
                      <a:pt x="f5" y="f5"/>
                    </a:moveTo>
                    <a:lnTo>
                      <a:pt x="f6" y="f5"/>
                    </a:lnTo>
                    <a:lnTo>
                      <a:pt x="f6" y="f6"/>
                    </a:lnTo>
                    <a:lnTo>
                      <a:pt x="f5" y="f6"/>
                    </a:lnTo>
                    <a:lnTo>
                      <a:pt x="f5" y="f5"/>
                    </a:lnTo>
                    <a:close/>
                  </a:path>
                </a:pathLst>
              </a:custGeom>
              <a:noFill/>
              <a:ln>
                <a:noFill/>
                <a:prstDash val="solid"/>
              </a:ln>
            </p:spPr>
            <p:txBody>
              <a:bodyPr wrap="square" lIns="46042" tIns="46042" rIns="81961" bIns="46042" anchor="ctr" anchorCtr="0" compatLnSpc="1">
                <a:noAutofit/>
              </a:bodyPr>
              <a:lstStyle/>
              <a:p>
                <a:pPr algn="ct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FFFFFF"/>
                    </a:solidFill>
                    <a:latin typeface="Optima" pitchFamily="2"/>
                    <a:ea typeface="Optima" pitchFamily="2"/>
                    <a:cs typeface="Optima" pitchFamily="2"/>
                  </a:rPr>
                  <a:t>John eats</a:t>
                </a:r>
              </a:p>
              <a:p>
                <a:pPr algn="ct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FFFFFF"/>
                    </a:solidFill>
                    <a:latin typeface="Optima" pitchFamily="2"/>
                    <a:ea typeface="Optima" pitchFamily="2"/>
                    <a:cs typeface="Optima" pitchFamily="2"/>
                  </a:rPr>
                  <a:t>sandwich</a:t>
                </a:r>
              </a:p>
            </p:txBody>
          </p:sp>
        </p:grpSp>
        <p:grpSp>
          <p:nvGrpSpPr>
            <p:cNvPr id="14" name="Group 13">
              <a:extLst>
                <a:ext uri="{FF2B5EF4-FFF2-40B4-BE49-F238E27FC236}">
                  <a16:creationId xmlns:a16="http://schemas.microsoft.com/office/drawing/2014/main" id="{D41866E7-328A-064B-AD3C-3CC603286367}"/>
                </a:ext>
              </a:extLst>
            </p:cNvPr>
            <p:cNvGrpSpPr/>
            <p:nvPr/>
          </p:nvGrpSpPr>
          <p:grpSpPr>
            <a:xfrm>
              <a:off x="3669480" y="1776240"/>
              <a:ext cx="1253880" cy="912239"/>
              <a:chOff x="3669480" y="1776240"/>
              <a:chExt cx="1253880" cy="912239"/>
            </a:xfrm>
          </p:grpSpPr>
          <p:sp>
            <p:nvSpPr>
              <p:cNvPr id="15" name="Freeform 14">
                <a:extLst>
                  <a:ext uri="{FF2B5EF4-FFF2-40B4-BE49-F238E27FC236}">
                    <a16:creationId xmlns:a16="http://schemas.microsoft.com/office/drawing/2014/main" id="{E706BEFE-26AE-E843-AFA6-1F9D68169FF6}"/>
                  </a:ext>
                </a:extLst>
              </p:cNvPr>
              <p:cNvSpPr/>
              <p:nvPr/>
            </p:nvSpPr>
            <p:spPr>
              <a:xfrm>
                <a:off x="3669480" y="1776240"/>
                <a:ext cx="1253880" cy="912239"/>
              </a:xfrm>
              <a:custGeom>
                <a:avLst>
                  <a:gd name="f0" fmla="val 37"/>
                </a:avLst>
                <a:gdLst>
                  <a:gd name="f1" fmla="val 10800000"/>
                  <a:gd name="f2" fmla="val 5400000"/>
                  <a:gd name="f3" fmla="val 16200000"/>
                  <a:gd name="f4" fmla="val 180"/>
                  <a:gd name="f5" fmla="val w"/>
                  <a:gd name="f6" fmla="val h"/>
                  <a:gd name="f7" fmla="val ss"/>
                  <a:gd name="f8" fmla="val 0"/>
                  <a:gd name="f9" fmla="*/ 5419351 1 1725033"/>
                  <a:gd name="f10" fmla="val 45"/>
                  <a:gd name="f11" fmla="val 10800"/>
                  <a:gd name="f12" fmla="val -2147483647"/>
                  <a:gd name="f13" fmla="val 2147483647"/>
                  <a:gd name="f14" fmla="+- 0 0 0"/>
                  <a:gd name="f15" fmla="abs f5"/>
                  <a:gd name="f16" fmla="abs f6"/>
                  <a:gd name="f17" fmla="abs f7"/>
                  <a:gd name="f18" fmla="*/ f9 1 180"/>
                  <a:gd name="f19" fmla="pin 0 f0 10800"/>
                  <a:gd name="f20" fmla="+- 0 0 f2"/>
                  <a:gd name="f21" fmla="*/ f14 f1 1"/>
                  <a:gd name="f22" fmla="?: f15 f5 1"/>
                  <a:gd name="f23" fmla="?: f16 f6 1"/>
                  <a:gd name="f24" fmla="?: f17 f7 1"/>
                  <a:gd name="f25" fmla="*/ f10 f18 1"/>
                  <a:gd name="f26" fmla="+- f8 f19 0"/>
                  <a:gd name="f27" fmla="*/ f21 1 f4"/>
                  <a:gd name="f28" fmla="*/ f22 1 21600"/>
                  <a:gd name="f29" fmla="*/ f23 1 21600"/>
                  <a:gd name="f30" fmla="*/ 21600 f22 1"/>
                  <a:gd name="f31" fmla="*/ 21600 f23 1"/>
                  <a:gd name="f32" fmla="+- 0 0 f25"/>
                  <a:gd name="f33" fmla="+- f27 0 f2"/>
                  <a:gd name="f34" fmla="min f29 f28"/>
                  <a:gd name="f35" fmla="*/ f30 1 f24"/>
                  <a:gd name="f36" fmla="*/ f31 1 f24"/>
                  <a:gd name="f37" fmla="*/ f32 f1 1"/>
                  <a:gd name="f38" fmla="*/ f37 1 f9"/>
                  <a:gd name="f39" fmla="+- f36 0 f19"/>
                  <a:gd name="f40" fmla="+- f35 0 f19"/>
                  <a:gd name="f41" fmla="*/ f19 f34 1"/>
                  <a:gd name="f42" fmla="*/ f8 f34 1"/>
                  <a:gd name="f43" fmla="*/ f26 f34 1"/>
                  <a:gd name="f44" fmla="*/ f36 f34 1"/>
                  <a:gd name="f45" fmla="*/ f35 f34 1"/>
                  <a:gd name="f46" fmla="*/ 10800 f34 1"/>
                  <a:gd name="f47" fmla="+- f38 0 f2"/>
                  <a:gd name="f48" fmla="+- f42 0 f43"/>
                  <a:gd name="f49" fmla="+- f43 0 f42"/>
                  <a:gd name="f50" fmla="*/ f39 f34 1"/>
                  <a:gd name="f51" fmla="*/ f40 f34 1"/>
                  <a:gd name="f52" fmla="cos 1 f47"/>
                  <a:gd name="f53" fmla="abs f48"/>
                  <a:gd name="f54" fmla="abs f49"/>
                  <a:gd name="f55" fmla="?: f48 f20 f2"/>
                  <a:gd name="f56" fmla="?: f48 f2 f20"/>
                  <a:gd name="f57" fmla="?: f48 f3 f2"/>
                  <a:gd name="f58" fmla="?: f48 f2 f3"/>
                  <a:gd name="f59" fmla="+- f44 0 f50"/>
                  <a:gd name="f60" fmla="?: f49 f20 f2"/>
                  <a:gd name="f61" fmla="?: f49 f2 f20"/>
                  <a:gd name="f62" fmla="+- f45 0 f51"/>
                  <a:gd name="f63" fmla="+- f50 0 f44"/>
                  <a:gd name="f64" fmla="+- f51 0 f45"/>
                  <a:gd name="f65" fmla="?: f48 0 f1"/>
                  <a:gd name="f66" fmla="?: f48 f1 0"/>
                  <a:gd name="f67" fmla="+- 0 0 f52"/>
                  <a:gd name="f68" fmla="?: f48 f58 f57"/>
                  <a:gd name="f69" fmla="?: f48 f57 f58"/>
                  <a:gd name="f70" fmla="?: f49 f56 f55"/>
                  <a:gd name="f71" fmla="abs f59"/>
                  <a:gd name="f72" fmla="?: f59 0 f1"/>
                  <a:gd name="f73" fmla="?: f59 f1 0"/>
                  <a:gd name="f74" fmla="?: f59 f60 f61"/>
                  <a:gd name="f75" fmla="abs f62"/>
                  <a:gd name="f76" fmla="abs f63"/>
                  <a:gd name="f77" fmla="?: f62 f20 f2"/>
                  <a:gd name="f78" fmla="?: f62 f2 f20"/>
                  <a:gd name="f79" fmla="?: f62 f3 f2"/>
                  <a:gd name="f80" fmla="?: f62 f2 f3"/>
                  <a:gd name="f81" fmla="abs f64"/>
                  <a:gd name="f82" fmla="?: f64 f20 f2"/>
                  <a:gd name="f83" fmla="?: f64 f2 f20"/>
                  <a:gd name="f84" fmla="?: f64 f66 f65"/>
                  <a:gd name="f85" fmla="?: f64 f65 f66"/>
                  <a:gd name="f86" fmla="*/ f19 f67 1"/>
                  <a:gd name="f87" fmla="?: f49 f69 f68"/>
                  <a:gd name="f88" fmla="?: f49 f73 f72"/>
                  <a:gd name="f89" fmla="?: f49 f72 f73"/>
                  <a:gd name="f90" fmla="?: f62 f80 f79"/>
                  <a:gd name="f91" fmla="?: f62 f79 f80"/>
                  <a:gd name="f92" fmla="?: f63 f78 f77"/>
                  <a:gd name="f93" fmla="?: f48 f84 f85"/>
                  <a:gd name="f94" fmla="?: f48 f82 f83"/>
                  <a:gd name="f95" fmla="*/ f86 3163 1"/>
                  <a:gd name="f96" fmla="?: f59 f88 f89"/>
                  <a:gd name="f97" fmla="?: f63 f91 f90"/>
                  <a:gd name="f98" fmla="*/ f95 1 7636"/>
                  <a:gd name="f99" fmla="+- f8 f98 0"/>
                  <a:gd name="f100" fmla="+- f35 0 f98"/>
                  <a:gd name="f101" fmla="+- f36 0 f98"/>
                  <a:gd name="f102" fmla="*/ f99 f34 1"/>
                  <a:gd name="f103" fmla="*/ f100 f34 1"/>
                  <a:gd name="f104" fmla="*/ f101 f34 1"/>
                </a:gdLst>
                <a:ahLst>
                  <a:ahXY gdRefX="f0" minX="f8" maxX="f11">
                    <a:pos x="f41" y="f42"/>
                  </a:ahXY>
                </a:ahLst>
                <a:cxnLst>
                  <a:cxn ang="3cd4">
                    <a:pos x="hc" y="t"/>
                  </a:cxn>
                  <a:cxn ang="0">
                    <a:pos x="r" y="vc"/>
                  </a:cxn>
                  <a:cxn ang="cd4">
                    <a:pos x="hc" y="b"/>
                  </a:cxn>
                  <a:cxn ang="cd2">
                    <a:pos x="l" y="vc"/>
                  </a:cxn>
                  <a:cxn ang="f33">
                    <a:pos x="f46" y="f46"/>
                  </a:cxn>
                </a:cxnLst>
                <a:rect l="f102" t="f102" r="f103" b="f104"/>
                <a:pathLst>
                  <a:path>
                    <a:moveTo>
                      <a:pt x="f43" y="f42"/>
                    </a:moveTo>
                    <a:arcTo wR="f53" hR="f54" stAng="f87" swAng="f70"/>
                    <a:lnTo>
                      <a:pt x="f42" y="f50"/>
                    </a:lnTo>
                    <a:arcTo wR="f54" hR="f71" stAng="f96" swAng="f74"/>
                    <a:lnTo>
                      <a:pt x="f51" y="f44"/>
                    </a:lnTo>
                    <a:arcTo wR="f75" hR="f76" stAng="f97" swAng="f92"/>
                    <a:lnTo>
                      <a:pt x="f45" y="f43"/>
                    </a:lnTo>
                    <a:arcTo wR="f81" hR="f53" stAng="f93" swAng="f94"/>
                    <a:close/>
                  </a:path>
                </a:pathLst>
              </a:custGeom>
              <a:solidFill>
                <a:srgbClr val="000000"/>
              </a:solidFill>
              <a:ln w="12600">
                <a:solidFill>
                  <a:srgbClr val="666666"/>
                </a:solidFill>
                <a:prstDash val="solid"/>
                <a:round/>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sp>
            <p:nvSpPr>
              <p:cNvPr id="16" name="Freeform 15">
                <a:extLst>
                  <a:ext uri="{FF2B5EF4-FFF2-40B4-BE49-F238E27FC236}">
                    <a16:creationId xmlns:a16="http://schemas.microsoft.com/office/drawing/2014/main" id="{AE36EED5-E1A3-2143-A3BD-2D49A0BA54BB}"/>
                  </a:ext>
                </a:extLst>
              </p:cNvPr>
              <p:cNvSpPr/>
              <p:nvPr/>
            </p:nvSpPr>
            <p:spPr>
              <a:xfrm>
                <a:off x="3669480" y="1850760"/>
                <a:ext cx="1253880" cy="761759"/>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10800 f9 1"/>
                  <a:gd name="f13" fmla="*/ f10 1 f2"/>
                  <a:gd name="f14" fmla="+- f13 0 f1"/>
                </a:gdLst>
                <a:ahLst/>
                <a:cxnLst>
                  <a:cxn ang="3cd4">
                    <a:pos x="hc" y="t"/>
                  </a:cxn>
                  <a:cxn ang="0">
                    <a:pos x="r" y="vc"/>
                  </a:cxn>
                  <a:cxn ang="cd4">
                    <a:pos x="hc" y="b"/>
                  </a:cxn>
                  <a:cxn ang="cd2">
                    <a:pos x="l" y="vc"/>
                  </a:cxn>
                  <a:cxn ang="f14">
                    <a:pos x="f11" y="f12"/>
                  </a:cxn>
                </a:cxnLst>
                <a:rect l="l" t="t" r="r" b="b"/>
                <a:pathLst>
                  <a:path w="21600" h="21600">
                    <a:moveTo>
                      <a:pt x="f5" y="f5"/>
                    </a:moveTo>
                    <a:lnTo>
                      <a:pt x="f6" y="f5"/>
                    </a:lnTo>
                    <a:lnTo>
                      <a:pt x="f6" y="f6"/>
                    </a:lnTo>
                    <a:lnTo>
                      <a:pt x="f5" y="f6"/>
                    </a:lnTo>
                    <a:lnTo>
                      <a:pt x="f5" y="f5"/>
                    </a:lnTo>
                    <a:close/>
                  </a:path>
                </a:pathLst>
              </a:custGeom>
              <a:noFill/>
              <a:ln>
                <a:noFill/>
                <a:prstDash val="solid"/>
              </a:ln>
            </p:spPr>
            <p:txBody>
              <a:bodyPr wrap="square" lIns="46042" tIns="46042" rIns="81961" bIns="46042" anchor="ctr" anchorCtr="0" compatLnSpc="1">
                <a:noAutofit/>
              </a:bodyPr>
              <a:lstStyle/>
              <a:p>
                <a:pPr algn="ct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FFFFFF"/>
                    </a:solidFill>
                    <a:latin typeface="Optima" pitchFamily="2"/>
                    <a:ea typeface="Optima" pitchFamily="2"/>
                    <a:cs typeface="Optima" pitchFamily="2"/>
                  </a:rPr>
                  <a:t>John goes outside</a:t>
                </a:r>
              </a:p>
            </p:txBody>
          </p:sp>
        </p:grpSp>
      </p:grpSp>
      <p:grpSp>
        <p:nvGrpSpPr>
          <p:cNvPr id="17" name="Group 16">
            <a:extLst>
              <a:ext uri="{FF2B5EF4-FFF2-40B4-BE49-F238E27FC236}">
                <a16:creationId xmlns:a16="http://schemas.microsoft.com/office/drawing/2014/main" id="{6DF35375-A0E3-FB4B-AA31-C7B8896DAB05}"/>
              </a:ext>
            </a:extLst>
          </p:cNvPr>
          <p:cNvGrpSpPr/>
          <p:nvPr/>
        </p:nvGrpSpPr>
        <p:grpSpPr>
          <a:xfrm>
            <a:off x="4667720" y="1611148"/>
            <a:ext cx="1137338" cy="827451"/>
            <a:chOff x="5145840" y="1776240"/>
            <a:chExt cx="1253880" cy="912239"/>
          </a:xfrm>
        </p:grpSpPr>
        <p:sp>
          <p:nvSpPr>
            <p:cNvPr id="18" name="Freeform 17">
              <a:extLst>
                <a:ext uri="{FF2B5EF4-FFF2-40B4-BE49-F238E27FC236}">
                  <a16:creationId xmlns:a16="http://schemas.microsoft.com/office/drawing/2014/main" id="{28A850CA-29CD-DA4A-A611-B1167A191A13}"/>
                </a:ext>
              </a:extLst>
            </p:cNvPr>
            <p:cNvSpPr/>
            <p:nvPr/>
          </p:nvSpPr>
          <p:spPr>
            <a:xfrm>
              <a:off x="5145840" y="1776240"/>
              <a:ext cx="1253880" cy="912239"/>
            </a:xfrm>
            <a:custGeom>
              <a:avLst>
                <a:gd name="f0" fmla="val 37"/>
              </a:avLst>
              <a:gdLst>
                <a:gd name="f1" fmla="val 10800000"/>
                <a:gd name="f2" fmla="val 5400000"/>
                <a:gd name="f3" fmla="val 16200000"/>
                <a:gd name="f4" fmla="val 180"/>
                <a:gd name="f5" fmla="val w"/>
                <a:gd name="f6" fmla="val h"/>
                <a:gd name="f7" fmla="val ss"/>
                <a:gd name="f8" fmla="val 0"/>
                <a:gd name="f9" fmla="*/ 5419351 1 1725033"/>
                <a:gd name="f10" fmla="val 45"/>
                <a:gd name="f11" fmla="val 10800"/>
                <a:gd name="f12" fmla="val -2147483647"/>
                <a:gd name="f13" fmla="val 2147483647"/>
                <a:gd name="f14" fmla="+- 0 0 0"/>
                <a:gd name="f15" fmla="abs f5"/>
                <a:gd name="f16" fmla="abs f6"/>
                <a:gd name="f17" fmla="abs f7"/>
                <a:gd name="f18" fmla="*/ f9 1 180"/>
                <a:gd name="f19" fmla="pin 0 f0 10800"/>
                <a:gd name="f20" fmla="+- 0 0 f2"/>
                <a:gd name="f21" fmla="*/ f14 f1 1"/>
                <a:gd name="f22" fmla="?: f15 f5 1"/>
                <a:gd name="f23" fmla="?: f16 f6 1"/>
                <a:gd name="f24" fmla="?: f17 f7 1"/>
                <a:gd name="f25" fmla="*/ f10 f18 1"/>
                <a:gd name="f26" fmla="+- f8 f19 0"/>
                <a:gd name="f27" fmla="*/ f21 1 f4"/>
                <a:gd name="f28" fmla="*/ f22 1 21600"/>
                <a:gd name="f29" fmla="*/ f23 1 21600"/>
                <a:gd name="f30" fmla="*/ 21600 f22 1"/>
                <a:gd name="f31" fmla="*/ 21600 f23 1"/>
                <a:gd name="f32" fmla="+- 0 0 f25"/>
                <a:gd name="f33" fmla="+- f27 0 f2"/>
                <a:gd name="f34" fmla="min f29 f28"/>
                <a:gd name="f35" fmla="*/ f30 1 f24"/>
                <a:gd name="f36" fmla="*/ f31 1 f24"/>
                <a:gd name="f37" fmla="*/ f32 f1 1"/>
                <a:gd name="f38" fmla="*/ f37 1 f9"/>
                <a:gd name="f39" fmla="+- f36 0 f19"/>
                <a:gd name="f40" fmla="+- f35 0 f19"/>
                <a:gd name="f41" fmla="*/ f19 f34 1"/>
                <a:gd name="f42" fmla="*/ f8 f34 1"/>
                <a:gd name="f43" fmla="*/ f26 f34 1"/>
                <a:gd name="f44" fmla="*/ f36 f34 1"/>
                <a:gd name="f45" fmla="*/ f35 f34 1"/>
                <a:gd name="f46" fmla="*/ 10800 f34 1"/>
                <a:gd name="f47" fmla="+- f38 0 f2"/>
                <a:gd name="f48" fmla="+- f42 0 f43"/>
                <a:gd name="f49" fmla="+- f43 0 f42"/>
                <a:gd name="f50" fmla="*/ f39 f34 1"/>
                <a:gd name="f51" fmla="*/ f40 f34 1"/>
                <a:gd name="f52" fmla="cos 1 f47"/>
                <a:gd name="f53" fmla="abs f48"/>
                <a:gd name="f54" fmla="abs f49"/>
                <a:gd name="f55" fmla="?: f48 f20 f2"/>
                <a:gd name="f56" fmla="?: f48 f2 f20"/>
                <a:gd name="f57" fmla="?: f48 f3 f2"/>
                <a:gd name="f58" fmla="?: f48 f2 f3"/>
                <a:gd name="f59" fmla="+- f44 0 f50"/>
                <a:gd name="f60" fmla="?: f49 f20 f2"/>
                <a:gd name="f61" fmla="?: f49 f2 f20"/>
                <a:gd name="f62" fmla="+- f45 0 f51"/>
                <a:gd name="f63" fmla="+- f50 0 f44"/>
                <a:gd name="f64" fmla="+- f51 0 f45"/>
                <a:gd name="f65" fmla="?: f48 0 f1"/>
                <a:gd name="f66" fmla="?: f48 f1 0"/>
                <a:gd name="f67" fmla="+- 0 0 f52"/>
                <a:gd name="f68" fmla="?: f48 f58 f57"/>
                <a:gd name="f69" fmla="?: f48 f57 f58"/>
                <a:gd name="f70" fmla="?: f49 f56 f55"/>
                <a:gd name="f71" fmla="abs f59"/>
                <a:gd name="f72" fmla="?: f59 0 f1"/>
                <a:gd name="f73" fmla="?: f59 f1 0"/>
                <a:gd name="f74" fmla="?: f59 f60 f61"/>
                <a:gd name="f75" fmla="abs f62"/>
                <a:gd name="f76" fmla="abs f63"/>
                <a:gd name="f77" fmla="?: f62 f20 f2"/>
                <a:gd name="f78" fmla="?: f62 f2 f20"/>
                <a:gd name="f79" fmla="?: f62 f3 f2"/>
                <a:gd name="f80" fmla="?: f62 f2 f3"/>
                <a:gd name="f81" fmla="abs f64"/>
                <a:gd name="f82" fmla="?: f64 f20 f2"/>
                <a:gd name="f83" fmla="?: f64 f2 f20"/>
                <a:gd name="f84" fmla="?: f64 f66 f65"/>
                <a:gd name="f85" fmla="?: f64 f65 f66"/>
                <a:gd name="f86" fmla="*/ f19 f67 1"/>
                <a:gd name="f87" fmla="?: f49 f69 f68"/>
                <a:gd name="f88" fmla="?: f49 f73 f72"/>
                <a:gd name="f89" fmla="?: f49 f72 f73"/>
                <a:gd name="f90" fmla="?: f62 f80 f79"/>
                <a:gd name="f91" fmla="?: f62 f79 f80"/>
                <a:gd name="f92" fmla="?: f63 f78 f77"/>
                <a:gd name="f93" fmla="?: f48 f84 f85"/>
                <a:gd name="f94" fmla="?: f48 f82 f83"/>
                <a:gd name="f95" fmla="*/ f86 3163 1"/>
                <a:gd name="f96" fmla="?: f59 f88 f89"/>
                <a:gd name="f97" fmla="?: f63 f91 f90"/>
                <a:gd name="f98" fmla="*/ f95 1 7636"/>
                <a:gd name="f99" fmla="+- f8 f98 0"/>
                <a:gd name="f100" fmla="+- f35 0 f98"/>
                <a:gd name="f101" fmla="+- f36 0 f98"/>
                <a:gd name="f102" fmla="*/ f99 f34 1"/>
                <a:gd name="f103" fmla="*/ f100 f34 1"/>
                <a:gd name="f104" fmla="*/ f101 f34 1"/>
              </a:gdLst>
              <a:ahLst>
                <a:ahXY gdRefX="f0" minX="f8" maxX="f11">
                  <a:pos x="f41" y="f42"/>
                </a:ahXY>
              </a:ahLst>
              <a:cxnLst>
                <a:cxn ang="3cd4">
                  <a:pos x="hc" y="t"/>
                </a:cxn>
                <a:cxn ang="0">
                  <a:pos x="r" y="vc"/>
                </a:cxn>
                <a:cxn ang="cd4">
                  <a:pos x="hc" y="b"/>
                </a:cxn>
                <a:cxn ang="cd2">
                  <a:pos x="l" y="vc"/>
                </a:cxn>
                <a:cxn ang="f33">
                  <a:pos x="f46" y="f46"/>
                </a:cxn>
              </a:cxnLst>
              <a:rect l="f102" t="f102" r="f103" b="f104"/>
              <a:pathLst>
                <a:path>
                  <a:moveTo>
                    <a:pt x="f43" y="f42"/>
                  </a:moveTo>
                  <a:arcTo wR="f53" hR="f54" stAng="f87" swAng="f70"/>
                  <a:lnTo>
                    <a:pt x="f42" y="f50"/>
                  </a:lnTo>
                  <a:arcTo wR="f54" hR="f71" stAng="f96" swAng="f74"/>
                  <a:lnTo>
                    <a:pt x="f51" y="f44"/>
                  </a:lnTo>
                  <a:arcTo wR="f75" hR="f76" stAng="f97" swAng="f92"/>
                  <a:lnTo>
                    <a:pt x="f45" y="f43"/>
                  </a:lnTo>
                  <a:arcTo wR="f81" hR="f53" stAng="f93" swAng="f94"/>
                  <a:close/>
                </a:path>
              </a:pathLst>
            </a:custGeom>
            <a:solidFill>
              <a:srgbClr val="000000"/>
            </a:solidFill>
            <a:ln w="12600">
              <a:solidFill>
                <a:srgbClr val="666666"/>
              </a:solidFill>
              <a:prstDash val="solid"/>
              <a:round/>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sp>
          <p:nvSpPr>
            <p:cNvPr id="19" name="Freeform 18">
              <a:extLst>
                <a:ext uri="{FF2B5EF4-FFF2-40B4-BE49-F238E27FC236}">
                  <a16:creationId xmlns:a16="http://schemas.microsoft.com/office/drawing/2014/main" id="{4A10551E-63A6-E344-A7F2-5691A1D6B44D}"/>
                </a:ext>
              </a:extLst>
            </p:cNvPr>
            <p:cNvSpPr/>
            <p:nvPr/>
          </p:nvSpPr>
          <p:spPr>
            <a:xfrm>
              <a:off x="5145840" y="1850760"/>
              <a:ext cx="1253880" cy="761759"/>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10800 f9 1"/>
                <a:gd name="f13" fmla="*/ f10 1 f2"/>
                <a:gd name="f14" fmla="+- f13 0 f1"/>
              </a:gdLst>
              <a:ahLst/>
              <a:cxnLst>
                <a:cxn ang="3cd4">
                  <a:pos x="hc" y="t"/>
                </a:cxn>
                <a:cxn ang="0">
                  <a:pos x="r" y="vc"/>
                </a:cxn>
                <a:cxn ang="cd4">
                  <a:pos x="hc" y="b"/>
                </a:cxn>
                <a:cxn ang="cd2">
                  <a:pos x="l" y="vc"/>
                </a:cxn>
                <a:cxn ang="f14">
                  <a:pos x="f11" y="f12"/>
                </a:cxn>
              </a:cxnLst>
              <a:rect l="l" t="t" r="r" b="b"/>
              <a:pathLst>
                <a:path w="21600" h="21600">
                  <a:moveTo>
                    <a:pt x="f5" y="f5"/>
                  </a:moveTo>
                  <a:lnTo>
                    <a:pt x="f6" y="f5"/>
                  </a:lnTo>
                  <a:lnTo>
                    <a:pt x="f6" y="f6"/>
                  </a:lnTo>
                  <a:lnTo>
                    <a:pt x="f5" y="f6"/>
                  </a:lnTo>
                  <a:lnTo>
                    <a:pt x="f5" y="f5"/>
                  </a:lnTo>
                  <a:close/>
                </a:path>
              </a:pathLst>
            </a:custGeom>
            <a:noFill/>
            <a:ln>
              <a:noFill/>
              <a:prstDash val="solid"/>
            </a:ln>
          </p:spPr>
          <p:txBody>
            <a:bodyPr wrap="square" lIns="46042" tIns="46042" rIns="81961" bIns="46042" anchor="ctr" anchorCtr="0" compatLnSpc="1">
              <a:noAutofit/>
            </a:bodyPr>
            <a:lstStyle/>
            <a:p>
              <a:pPr algn="ct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FFFFFF"/>
                  </a:solidFill>
                  <a:latin typeface="Optima" pitchFamily="2"/>
                  <a:ea typeface="Optima" pitchFamily="2"/>
                  <a:cs typeface="Optima" pitchFamily="2"/>
                </a:rPr>
                <a:t>John dies</a:t>
              </a:r>
            </a:p>
          </p:txBody>
        </p:sp>
      </p:grpSp>
      <p:grpSp>
        <p:nvGrpSpPr>
          <p:cNvPr id="20" name="Group 19">
            <a:extLst>
              <a:ext uri="{FF2B5EF4-FFF2-40B4-BE49-F238E27FC236}">
                <a16:creationId xmlns:a16="http://schemas.microsoft.com/office/drawing/2014/main" id="{71D2E28B-E569-A94F-A850-A9E562C414F1}"/>
              </a:ext>
            </a:extLst>
          </p:cNvPr>
          <p:cNvGrpSpPr/>
          <p:nvPr/>
        </p:nvGrpSpPr>
        <p:grpSpPr>
          <a:xfrm>
            <a:off x="1966584" y="585160"/>
            <a:ext cx="2512722" cy="1853439"/>
            <a:chOff x="2167920" y="645120"/>
            <a:chExt cx="2770199" cy="2043359"/>
          </a:xfrm>
        </p:grpSpPr>
        <p:grpSp>
          <p:nvGrpSpPr>
            <p:cNvPr id="21" name="Group 20">
              <a:extLst>
                <a:ext uri="{FF2B5EF4-FFF2-40B4-BE49-F238E27FC236}">
                  <a16:creationId xmlns:a16="http://schemas.microsoft.com/office/drawing/2014/main" id="{E698739E-E5A2-C846-8878-1AC9BB128EBB}"/>
                </a:ext>
              </a:extLst>
            </p:cNvPr>
            <p:cNvGrpSpPr/>
            <p:nvPr/>
          </p:nvGrpSpPr>
          <p:grpSpPr>
            <a:xfrm>
              <a:off x="2180520" y="645120"/>
              <a:ext cx="1254240" cy="455399"/>
              <a:chOff x="2180520" y="645120"/>
              <a:chExt cx="1254240" cy="455399"/>
            </a:xfrm>
          </p:grpSpPr>
          <p:sp>
            <p:nvSpPr>
              <p:cNvPr id="22" name="Freeform 21">
                <a:extLst>
                  <a:ext uri="{FF2B5EF4-FFF2-40B4-BE49-F238E27FC236}">
                    <a16:creationId xmlns:a16="http://schemas.microsoft.com/office/drawing/2014/main" id="{F3D48A57-D776-7042-A59C-498B4588C68A}"/>
                  </a:ext>
                </a:extLst>
              </p:cNvPr>
              <p:cNvSpPr/>
              <p:nvPr/>
            </p:nvSpPr>
            <p:spPr>
              <a:xfrm>
                <a:off x="2180520" y="645120"/>
                <a:ext cx="1254240" cy="455399"/>
              </a:xfrm>
              <a:custGeom>
                <a:avLst>
                  <a:gd name="f0" fmla="val 75"/>
                </a:avLst>
                <a:gdLst>
                  <a:gd name="f1" fmla="val 10800000"/>
                  <a:gd name="f2" fmla="val 5400000"/>
                  <a:gd name="f3" fmla="val 16200000"/>
                  <a:gd name="f4" fmla="val 180"/>
                  <a:gd name="f5" fmla="val w"/>
                  <a:gd name="f6" fmla="val h"/>
                  <a:gd name="f7" fmla="val ss"/>
                  <a:gd name="f8" fmla="val 0"/>
                  <a:gd name="f9" fmla="*/ 5419351 1 1725033"/>
                  <a:gd name="f10" fmla="val 45"/>
                  <a:gd name="f11" fmla="val 10800"/>
                  <a:gd name="f12" fmla="val -2147483647"/>
                  <a:gd name="f13" fmla="val 2147483647"/>
                  <a:gd name="f14" fmla="+- 0 0 0"/>
                  <a:gd name="f15" fmla="abs f5"/>
                  <a:gd name="f16" fmla="abs f6"/>
                  <a:gd name="f17" fmla="abs f7"/>
                  <a:gd name="f18" fmla="*/ f9 1 180"/>
                  <a:gd name="f19" fmla="pin 0 f0 10800"/>
                  <a:gd name="f20" fmla="+- 0 0 f2"/>
                  <a:gd name="f21" fmla="*/ f14 f1 1"/>
                  <a:gd name="f22" fmla="?: f15 f5 1"/>
                  <a:gd name="f23" fmla="?: f16 f6 1"/>
                  <a:gd name="f24" fmla="?: f17 f7 1"/>
                  <a:gd name="f25" fmla="*/ f10 f18 1"/>
                  <a:gd name="f26" fmla="+- f8 f19 0"/>
                  <a:gd name="f27" fmla="*/ f21 1 f4"/>
                  <a:gd name="f28" fmla="*/ f22 1 21600"/>
                  <a:gd name="f29" fmla="*/ f23 1 21600"/>
                  <a:gd name="f30" fmla="*/ 21600 f22 1"/>
                  <a:gd name="f31" fmla="*/ 21600 f23 1"/>
                  <a:gd name="f32" fmla="+- 0 0 f25"/>
                  <a:gd name="f33" fmla="+- f27 0 f2"/>
                  <a:gd name="f34" fmla="min f29 f28"/>
                  <a:gd name="f35" fmla="*/ f30 1 f24"/>
                  <a:gd name="f36" fmla="*/ f31 1 f24"/>
                  <a:gd name="f37" fmla="*/ f32 f1 1"/>
                  <a:gd name="f38" fmla="*/ f37 1 f9"/>
                  <a:gd name="f39" fmla="+- f36 0 f19"/>
                  <a:gd name="f40" fmla="+- f35 0 f19"/>
                  <a:gd name="f41" fmla="*/ f19 f34 1"/>
                  <a:gd name="f42" fmla="*/ f8 f34 1"/>
                  <a:gd name="f43" fmla="*/ f26 f34 1"/>
                  <a:gd name="f44" fmla="*/ f36 f34 1"/>
                  <a:gd name="f45" fmla="*/ f35 f34 1"/>
                  <a:gd name="f46" fmla="*/ 10800 f34 1"/>
                  <a:gd name="f47" fmla="+- f38 0 f2"/>
                  <a:gd name="f48" fmla="+- f42 0 f43"/>
                  <a:gd name="f49" fmla="+- f43 0 f42"/>
                  <a:gd name="f50" fmla="*/ f39 f34 1"/>
                  <a:gd name="f51" fmla="*/ f40 f34 1"/>
                  <a:gd name="f52" fmla="cos 1 f47"/>
                  <a:gd name="f53" fmla="abs f48"/>
                  <a:gd name="f54" fmla="abs f49"/>
                  <a:gd name="f55" fmla="?: f48 f20 f2"/>
                  <a:gd name="f56" fmla="?: f48 f2 f20"/>
                  <a:gd name="f57" fmla="?: f48 f3 f2"/>
                  <a:gd name="f58" fmla="?: f48 f2 f3"/>
                  <a:gd name="f59" fmla="+- f44 0 f50"/>
                  <a:gd name="f60" fmla="?: f49 f20 f2"/>
                  <a:gd name="f61" fmla="?: f49 f2 f20"/>
                  <a:gd name="f62" fmla="+- f45 0 f51"/>
                  <a:gd name="f63" fmla="+- f50 0 f44"/>
                  <a:gd name="f64" fmla="+- f51 0 f45"/>
                  <a:gd name="f65" fmla="?: f48 0 f1"/>
                  <a:gd name="f66" fmla="?: f48 f1 0"/>
                  <a:gd name="f67" fmla="+- 0 0 f52"/>
                  <a:gd name="f68" fmla="?: f48 f58 f57"/>
                  <a:gd name="f69" fmla="?: f48 f57 f58"/>
                  <a:gd name="f70" fmla="?: f49 f56 f55"/>
                  <a:gd name="f71" fmla="abs f59"/>
                  <a:gd name="f72" fmla="?: f59 0 f1"/>
                  <a:gd name="f73" fmla="?: f59 f1 0"/>
                  <a:gd name="f74" fmla="?: f59 f60 f61"/>
                  <a:gd name="f75" fmla="abs f62"/>
                  <a:gd name="f76" fmla="abs f63"/>
                  <a:gd name="f77" fmla="?: f62 f20 f2"/>
                  <a:gd name="f78" fmla="?: f62 f2 f20"/>
                  <a:gd name="f79" fmla="?: f62 f3 f2"/>
                  <a:gd name="f80" fmla="?: f62 f2 f3"/>
                  <a:gd name="f81" fmla="abs f64"/>
                  <a:gd name="f82" fmla="?: f64 f20 f2"/>
                  <a:gd name="f83" fmla="?: f64 f2 f20"/>
                  <a:gd name="f84" fmla="?: f64 f66 f65"/>
                  <a:gd name="f85" fmla="?: f64 f65 f66"/>
                  <a:gd name="f86" fmla="*/ f19 f67 1"/>
                  <a:gd name="f87" fmla="?: f49 f69 f68"/>
                  <a:gd name="f88" fmla="?: f49 f73 f72"/>
                  <a:gd name="f89" fmla="?: f49 f72 f73"/>
                  <a:gd name="f90" fmla="?: f62 f80 f79"/>
                  <a:gd name="f91" fmla="?: f62 f79 f80"/>
                  <a:gd name="f92" fmla="?: f63 f78 f77"/>
                  <a:gd name="f93" fmla="?: f48 f84 f85"/>
                  <a:gd name="f94" fmla="?: f48 f82 f83"/>
                  <a:gd name="f95" fmla="*/ f86 3163 1"/>
                  <a:gd name="f96" fmla="?: f59 f88 f89"/>
                  <a:gd name="f97" fmla="?: f63 f91 f90"/>
                  <a:gd name="f98" fmla="*/ f95 1 7636"/>
                  <a:gd name="f99" fmla="+- f8 f98 0"/>
                  <a:gd name="f100" fmla="+- f35 0 f98"/>
                  <a:gd name="f101" fmla="+- f36 0 f98"/>
                  <a:gd name="f102" fmla="*/ f99 f34 1"/>
                  <a:gd name="f103" fmla="*/ f100 f34 1"/>
                  <a:gd name="f104" fmla="*/ f101 f34 1"/>
                </a:gdLst>
                <a:ahLst>
                  <a:ahXY gdRefX="f0" minX="f8" maxX="f11">
                    <a:pos x="f41" y="f42"/>
                  </a:ahXY>
                </a:ahLst>
                <a:cxnLst>
                  <a:cxn ang="3cd4">
                    <a:pos x="hc" y="t"/>
                  </a:cxn>
                  <a:cxn ang="0">
                    <a:pos x="r" y="vc"/>
                  </a:cxn>
                  <a:cxn ang="cd4">
                    <a:pos x="hc" y="b"/>
                  </a:cxn>
                  <a:cxn ang="cd2">
                    <a:pos x="l" y="vc"/>
                  </a:cxn>
                  <a:cxn ang="f33">
                    <a:pos x="f46" y="f46"/>
                  </a:cxn>
                </a:cxnLst>
                <a:rect l="f102" t="f102" r="f103" b="f104"/>
                <a:pathLst>
                  <a:path>
                    <a:moveTo>
                      <a:pt x="f43" y="f42"/>
                    </a:moveTo>
                    <a:arcTo wR="f53" hR="f54" stAng="f87" swAng="f70"/>
                    <a:lnTo>
                      <a:pt x="f42" y="f50"/>
                    </a:lnTo>
                    <a:arcTo wR="f54" hR="f71" stAng="f96" swAng="f74"/>
                    <a:lnTo>
                      <a:pt x="f51" y="f44"/>
                    </a:lnTo>
                    <a:arcTo wR="f75" hR="f76" stAng="f97" swAng="f92"/>
                    <a:lnTo>
                      <a:pt x="f45" y="f43"/>
                    </a:lnTo>
                    <a:arcTo wR="f81" hR="f53" stAng="f93" swAng="f94"/>
                    <a:close/>
                  </a:path>
                </a:pathLst>
              </a:custGeom>
              <a:solidFill>
                <a:srgbClr val="000000"/>
              </a:solidFill>
              <a:ln w="12600">
                <a:solidFill>
                  <a:srgbClr val="666666"/>
                </a:solidFill>
                <a:prstDash val="solid"/>
                <a:round/>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sp>
            <p:nvSpPr>
              <p:cNvPr id="23" name="Freeform 22">
                <a:extLst>
                  <a:ext uri="{FF2B5EF4-FFF2-40B4-BE49-F238E27FC236}">
                    <a16:creationId xmlns:a16="http://schemas.microsoft.com/office/drawing/2014/main" id="{27859540-2CAD-7849-ACB9-3B96978018B4}"/>
                  </a:ext>
                </a:extLst>
              </p:cNvPr>
              <p:cNvSpPr/>
              <p:nvPr/>
            </p:nvSpPr>
            <p:spPr>
              <a:xfrm>
                <a:off x="2180520" y="681480"/>
                <a:ext cx="1254240" cy="38088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10800 f9 1"/>
                  <a:gd name="f13" fmla="*/ f10 1 f2"/>
                  <a:gd name="f14" fmla="+- f13 0 f1"/>
                </a:gdLst>
                <a:ahLst/>
                <a:cxnLst>
                  <a:cxn ang="3cd4">
                    <a:pos x="hc" y="t"/>
                  </a:cxn>
                  <a:cxn ang="0">
                    <a:pos x="r" y="vc"/>
                  </a:cxn>
                  <a:cxn ang="cd4">
                    <a:pos x="hc" y="b"/>
                  </a:cxn>
                  <a:cxn ang="cd2">
                    <a:pos x="l" y="vc"/>
                  </a:cxn>
                  <a:cxn ang="f14">
                    <a:pos x="f11" y="f12"/>
                  </a:cxn>
                </a:cxnLst>
                <a:rect l="l" t="t" r="r" b="b"/>
                <a:pathLst>
                  <a:path w="21600" h="21600">
                    <a:moveTo>
                      <a:pt x="f5" y="f5"/>
                    </a:moveTo>
                    <a:lnTo>
                      <a:pt x="f6" y="f5"/>
                    </a:lnTo>
                    <a:lnTo>
                      <a:pt x="f6" y="f6"/>
                    </a:lnTo>
                    <a:lnTo>
                      <a:pt x="f5" y="f6"/>
                    </a:lnTo>
                    <a:lnTo>
                      <a:pt x="f5" y="f5"/>
                    </a:lnTo>
                    <a:close/>
                  </a:path>
                </a:pathLst>
              </a:custGeom>
              <a:noFill/>
              <a:ln>
                <a:noFill/>
                <a:prstDash val="solid"/>
              </a:ln>
            </p:spPr>
            <p:txBody>
              <a:bodyPr wrap="square" lIns="46042" tIns="46042" rIns="81961" bIns="46042" anchor="ctr" anchorCtr="0" compatLnSpc="1">
                <a:noAutofit/>
              </a:bodyPr>
              <a:lstStyle/>
              <a:p>
                <a:pPr algn="ct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FFFFFF"/>
                    </a:solidFill>
                    <a:latin typeface="Optima" pitchFamily="2"/>
                    <a:ea typeface="Optima" pitchFamily="2"/>
                    <a:cs typeface="Optima" pitchFamily="2"/>
                  </a:rPr>
                  <a:t>expr 1</a:t>
                </a:r>
              </a:p>
            </p:txBody>
          </p:sp>
        </p:grpSp>
        <p:grpSp>
          <p:nvGrpSpPr>
            <p:cNvPr id="24" name="Group 23">
              <a:extLst>
                <a:ext uri="{FF2B5EF4-FFF2-40B4-BE49-F238E27FC236}">
                  <a16:creationId xmlns:a16="http://schemas.microsoft.com/office/drawing/2014/main" id="{B9F9915B-C96A-8D4D-AC81-12CA75E8E235}"/>
                </a:ext>
              </a:extLst>
            </p:cNvPr>
            <p:cNvGrpSpPr/>
            <p:nvPr/>
          </p:nvGrpSpPr>
          <p:grpSpPr>
            <a:xfrm>
              <a:off x="3683879" y="645120"/>
              <a:ext cx="1254240" cy="455399"/>
              <a:chOff x="3683879" y="645120"/>
              <a:chExt cx="1254240" cy="455399"/>
            </a:xfrm>
          </p:grpSpPr>
          <p:sp>
            <p:nvSpPr>
              <p:cNvPr id="25" name="Freeform 24">
                <a:extLst>
                  <a:ext uri="{FF2B5EF4-FFF2-40B4-BE49-F238E27FC236}">
                    <a16:creationId xmlns:a16="http://schemas.microsoft.com/office/drawing/2014/main" id="{325BBBE0-0DA8-994D-BA69-FF124D0220B9}"/>
                  </a:ext>
                </a:extLst>
              </p:cNvPr>
              <p:cNvSpPr/>
              <p:nvPr/>
            </p:nvSpPr>
            <p:spPr>
              <a:xfrm>
                <a:off x="3683879" y="645120"/>
                <a:ext cx="1254240" cy="455399"/>
              </a:xfrm>
              <a:custGeom>
                <a:avLst>
                  <a:gd name="f0" fmla="val 75"/>
                </a:avLst>
                <a:gdLst>
                  <a:gd name="f1" fmla="val 10800000"/>
                  <a:gd name="f2" fmla="val 5400000"/>
                  <a:gd name="f3" fmla="val 16200000"/>
                  <a:gd name="f4" fmla="val 180"/>
                  <a:gd name="f5" fmla="val w"/>
                  <a:gd name="f6" fmla="val h"/>
                  <a:gd name="f7" fmla="val ss"/>
                  <a:gd name="f8" fmla="val 0"/>
                  <a:gd name="f9" fmla="*/ 5419351 1 1725033"/>
                  <a:gd name="f10" fmla="val 45"/>
                  <a:gd name="f11" fmla="val 10800"/>
                  <a:gd name="f12" fmla="val -2147483647"/>
                  <a:gd name="f13" fmla="val 2147483647"/>
                  <a:gd name="f14" fmla="+- 0 0 0"/>
                  <a:gd name="f15" fmla="abs f5"/>
                  <a:gd name="f16" fmla="abs f6"/>
                  <a:gd name="f17" fmla="abs f7"/>
                  <a:gd name="f18" fmla="*/ f9 1 180"/>
                  <a:gd name="f19" fmla="pin 0 f0 10800"/>
                  <a:gd name="f20" fmla="+- 0 0 f2"/>
                  <a:gd name="f21" fmla="*/ f14 f1 1"/>
                  <a:gd name="f22" fmla="?: f15 f5 1"/>
                  <a:gd name="f23" fmla="?: f16 f6 1"/>
                  <a:gd name="f24" fmla="?: f17 f7 1"/>
                  <a:gd name="f25" fmla="*/ f10 f18 1"/>
                  <a:gd name="f26" fmla="+- f8 f19 0"/>
                  <a:gd name="f27" fmla="*/ f21 1 f4"/>
                  <a:gd name="f28" fmla="*/ f22 1 21600"/>
                  <a:gd name="f29" fmla="*/ f23 1 21600"/>
                  <a:gd name="f30" fmla="*/ 21600 f22 1"/>
                  <a:gd name="f31" fmla="*/ 21600 f23 1"/>
                  <a:gd name="f32" fmla="+- 0 0 f25"/>
                  <a:gd name="f33" fmla="+- f27 0 f2"/>
                  <a:gd name="f34" fmla="min f29 f28"/>
                  <a:gd name="f35" fmla="*/ f30 1 f24"/>
                  <a:gd name="f36" fmla="*/ f31 1 f24"/>
                  <a:gd name="f37" fmla="*/ f32 f1 1"/>
                  <a:gd name="f38" fmla="*/ f37 1 f9"/>
                  <a:gd name="f39" fmla="+- f36 0 f19"/>
                  <a:gd name="f40" fmla="+- f35 0 f19"/>
                  <a:gd name="f41" fmla="*/ f19 f34 1"/>
                  <a:gd name="f42" fmla="*/ f8 f34 1"/>
                  <a:gd name="f43" fmla="*/ f26 f34 1"/>
                  <a:gd name="f44" fmla="*/ f36 f34 1"/>
                  <a:gd name="f45" fmla="*/ f35 f34 1"/>
                  <a:gd name="f46" fmla="*/ 10800 f34 1"/>
                  <a:gd name="f47" fmla="+- f38 0 f2"/>
                  <a:gd name="f48" fmla="+- f42 0 f43"/>
                  <a:gd name="f49" fmla="+- f43 0 f42"/>
                  <a:gd name="f50" fmla="*/ f39 f34 1"/>
                  <a:gd name="f51" fmla="*/ f40 f34 1"/>
                  <a:gd name="f52" fmla="cos 1 f47"/>
                  <a:gd name="f53" fmla="abs f48"/>
                  <a:gd name="f54" fmla="abs f49"/>
                  <a:gd name="f55" fmla="?: f48 f20 f2"/>
                  <a:gd name="f56" fmla="?: f48 f2 f20"/>
                  <a:gd name="f57" fmla="?: f48 f3 f2"/>
                  <a:gd name="f58" fmla="?: f48 f2 f3"/>
                  <a:gd name="f59" fmla="+- f44 0 f50"/>
                  <a:gd name="f60" fmla="?: f49 f20 f2"/>
                  <a:gd name="f61" fmla="?: f49 f2 f20"/>
                  <a:gd name="f62" fmla="+- f45 0 f51"/>
                  <a:gd name="f63" fmla="+- f50 0 f44"/>
                  <a:gd name="f64" fmla="+- f51 0 f45"/>
                  <a:gd name="f65" fmla="?: f48 0 f1"/>
                  <a:gd name="f66" fmla="?: f48 f1 0"/>
                  <a:gd name="f67" fmla="+- 0 0 f52"/>
                  <a:gd name="f68" fmla="?: f48 f58 f57"/>
                  <a:gd name="f69" fmla="?: f48 f57 f58"/>
                  <a:gd name="f70" fmla="?: f49 f56 f55"/>
                  <a:gd name="f71" fmla="abs f59"/>
                  <a:gd name="f72" fmla="?: f59 0 f1"/>
                  <a:gd name="f73" fmla="?: f59 f1 0"/>
                  <a:gd name="f74" fmla="?: f59 f60 f61"/>
                  <a:gd name="f75" fmla="abs f62"/>
                  <a:gd name="f76" fmla="abs f63"/>
                  <a:gd name="f77" fmla="?: f62 f20 f2"/>
                  <a:gd name="f78" fmla="?: f62 f2 f20"/>
                  <a:gd name="f79" fmla="?: f62 f3 f2"/>
                  <a:gd name="f80" fmla="?: f62 f2 f3"/>
                  <a:gd name="f81" fmla="abs f64"/>
                  <a:gd name="f82" fmla="?: f64 f20 f2"/>
                  <a:gd name="f83" fmla="?: f64 f2 f20"/>
                  <a:gd name="f84" fmla="?: f64 f66 f65"/>
                  <a:gd name="f85" fmla="?: f64 f65 f66"/>
                  <a:gd name="f86" fmla="*/ f19 f67 1"/>
                  <a:gd name="f87" fmla="?: f49 f69 f68"/>
                  <a:gd name="f88" fmla="?: f49 f73 f72"/>
                  <a:gd name="f89" fmla="?: f49 f72 f73"/>
                  <a:gd name="f90" fmla="?: f62 f80 f79"/>
                  <a:gd name="f91" fmla="?: f62 f79 f80"/>
                  <a:gd name="f92" fmla="?: f63 f78 f77"/>
                  <a:gd name="f93" fmla="?: f48 f84 f85"/>
                  <a:gd name="f94" fmla="?: f48 f82 f83"/>
                  <a:gd name="f95" fmla="*/ f86 3163 1"/>
                  <a:gd name="f96" fmla="?: f59 f88 f89"/>
                  <a:gd name="f97" fmla="?: f63 f91 f90"/>
                  <a:gd name="f98" fmla="*/ f95 1 7636"/>
                  <a:gd name="f99" fmla="+- f8 f98 0"/>
                  <a:gd name="f100" fmla="+- f35 0 f98"/>
                  <a:gd name="f101" fmla="+- f36 0 f98"/>
                  <a:gd name="f102" fmla="*/ f99 f34 1"/>
                  <a:gd name="f103" fmla="*/ f100 f34 1"/>
                  <a:gd name="f104" fmla="*/ f101 f34 1"/>
                </a:gdLst>
                <a:ahLst>
                  <a:ahXY gdRefX="f0" minX="f8" maxX="f11">
                    <a:pos x="f41" y="f42"/>
                  </a:ahXY>
                </a:ahLst>
                <a:cxnLst>
                  <a:cxn ang="3cd4">
                    <a:pos x="hc" y="t"/>
                  </a:cxn>
                  <a:cxn ang="0">
                    <a:pos x="r" y="vc"/>
                  </a:cxn>
                  <a:cxn ang="cd4">
                    <a:pos x="hc" y="b"/>
                  </a:cxn>
                  <a:cxn ang="cd2">
                    <a:pos x="l" y="vc"/>
                  </a:cxn>
                  <a:cxn ang="f33">
                    <a:pos x="f46" y="f46"/>
                  </a:cxn>
                </a:cxnLst>
                <a:rect l="f102" t="f102" r="f103" b="f104"/>
                <a:pathLst>
                  <a:path>
                    <a:moveTo>
                      <a:pt x="f43" y="f42"/>
                    </a:moveTo>
                    <a:arcTo wR="f53" hR="f54" stAng="f87" swAng="f70"/>
                    <a:lnTo>
                      <a:pt x="f42" y="f50"/>
                    </a:lnTo>
                    <a:arcTo wR="f54" hR="f71" stAng="f96" swAng="f74"/>
                    <a:lnTo>
                      <a:pt x="f51" y="f44"/>
                    </a:lnTo>
                    <a:arcTo wR="f75" hR="f76" stAng="f97" swAng="f92"/>
                    <a:lnTo>
                      <a:pt x="f45" y="f43"/>
                    </a:lnTo>
                    <a:arcTo wR="f81" hR="f53" stAng="f93" swAng="f94"/>
                    <a:close/>
                  </a:path>
                </a:pathLst>
              </a:custGeom>
              <a:solidFill>
                <a:srgbClr val="000000"/>
              </a:solidFill>
              <a:ln w="12600">
                <a:solidFill>
                  <a:srgbClr val="666666"/>
                </a:solidFill>
                <a:prstDash val="solid"/>
                <a:round/>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sp>
            <p:nvSpPr>
              <p:cNvPr id="26" name="Freeform 25">
                <a:extLst>
                  <a:ext uri="{FF2B5EF4-FFF2-40B4-BE49-F238E27FC236}">
                    <a16:creationId xmlns:a16="http://schemas.microsoft.com/office/drawing/2014/main" id="{EEC63DC3-A877-3445-9E99-F209379E5CDF}"/>
                  </a:ext>
                </a:extLst>
              </p:cNvPr>
              <p:cNvSpPr/>
              <p:nvPr/>
            </p:nvSpPr>
            <p:spPr>
              <a:xfrm>
                <a:off x="3683879" y="681480"/>
                <a:ext cx="1254240" cy="38088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10800 f9 1"/>
                  <a:gd name="f13" fmla="*/ f10 1 f2"/>
                  <a:gd name="f14" fmla="+- f13 0 f1"/>
                </a:gdLst>
                <a:ahLst/>
                <a:cxnLst>
                  <a:cxn ang="3cd4">
                    <a:pos x="hc" y="t"/>
                  </a:cxn>
                  <a:cxn ang="0">
                    <a:pos x="r" y="vc"/>
                  </a:cxn>
                  <a:cxn ang="cd4">
                    <a:pos x="hc" y="b"/>
                  </a:cxn>
                  <a:cxn ang="cd2">
                    <a:pos x="l" y="vc"/>
                  </a:cxn>
                  <a:cxn ang="f14">
                    <a:pos x="f11" y="f12"/>
                  </a:cxn>
                </a:cxnLst>
                <a:rect l="l" t="t" r="r" b="b"/>
                <a:pathLst>
                  <a:path w="21600" h="21600">
                    <a:moveTo>
                      <a:pt x="f5" y="f5"/>
                    </a:moveTo>
                    <a:lnTo>
                      <a:pt x="f6" y="f5"/>
                    </a:lnTo>
                    <a:lnTo>
                      <a:pt x="f6" y="f6"/>
                    </a:lnTo>
                    <a:lnTo>
                      <a:pt x="f5" y="f6"/>
                    </a:lnTo>
                    <a:lnTo>
                      <a:pt x="f5" y="f5"/>
                    </a:lnTo>
                    <a:close/>
                  </a:path>
                </a:pathLst>
              </a:custGeom>
              <a:noFill/>
              <a:ln>
                <a:noFill/>
                <a:prstDash val="solid"/>
              </a:ln>
            </p:spPr>
            <p:txBody>
              <a:bodyPr wrap="square" lIns="46042" tIns="46042" rIns="81961" bIns="46042" anchor="ctr" anchorCtr="0" compatLnSpc="1">
                <a:noAutofit/>
              </a:bodyPr>
              <a:lstStyle/>
              <a:p>
                <a:pPr algn="ct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FFFFFF"/>
                    </a:solidFill>
                    <a:latin typeface="Optima" pitchFamily="2"/>
                    <a:ea typeface="Optima" pitchFamily="2"/>
                    <a:cs typeface="Optima" pitchFamily="2"/>
                  </a:rPr>
                  <a:t>expr 2</a:t>
                </a:r>
              </a:p>
            </p:txBody>
          </p:sp>
        </p:grpSp>
        <p:sp>
          <p:nvSpPr>
            <p:cNvPr id="27" name="Straight Connector 26">
              <a:extLst>
                <a:ext uri="{FF2B5EF4-FFF2-40B4-BE49-F238E27FC236}">
                  <a16:creationId xmlns:a16="http://schemas.microsoft.com/office/drawing/2014/main" id="{4DEE12A7-FDC4-CB4C-BA5A-2B9FA11963C9}"/>
                </a:ext>
              </a:extLst>
            </p:cNvPr>
            <p:cNvSpPr/>
            <p:nvPr/>
          </p:nvSpPr>
          <p:spPr>
            <a:xfrm flipV="1">
              <a:off x="2756880" y="1100159"/>
              <a:ext cx="1439" cy="672480"/>
            </a:xfrm>
            <a:prstGeom prst="line">
              <a:avLst/>
            </a:prstGeom>
            <a:noFill/>
            <a:ln w="12600">
              <a:solidFill>
                <a:srgbClr val="666666"/>
              </a:solidFill>
              <a:prstDash val="solid"/>
              <a:round/>
              <a:tailEnd type="arrow"/>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sp>
          <p:nvSpPr>
            <p:cNvPr id="28" name="Straight Connector 27">
              <a:extLst>
                <a:ext uri="{FF2B5EF4-FFF2-40B4-BE49-F238E27FC236}">
                  <a16:creationId xmlns:a16="http://schemas.microsoft.com/office/drawing/2014/main" id="{7E340FAF-F928-3541-B12D-3134A67B0A34}"/>
                </a:ext>
              </a:extLst>
            </p:cNvPr>
            <p:cNvSpPr/>
            <p:nvPr/>
          </p:nvSpPr>
          <p:spPr>
            <a:xfrm flipV="1">
              <a:off x="4293720" y="1100159"/>
              <a:ext cx="1440" cy="672480"/>
            </a:xfrm>
            <a:prstGeom prst="line">
              <a:avLst/>
            </a:prstGeom>
            <a:noFill/>
            <a:ln w="12600">
              <a:solidFill>
                <a:srgbClr val="666666"/>
              </a:solidFill>
              <a:prstDash val="solid"/>
              <a:round/>
              <a:tailEnd type="arrow"/>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grpSp>
          <p:nvGrpSpPr>
            <p:cNvPr id="29" name="Group 28">
              <a:extLst>
                <a:ext uri="{FF2B5EF4-FFF2-40B4-BE49-F238E27FC236}">
                  <a16:creationId xmlns:a16="http://schemas.microsoft.com/office/drawing/2014/main" id="{2F64393E-04DE-CD4B-B2D8-DA5321EA3B5C}"/>
                </a:ext>
              </a:extLst>
            </p:cNvPr>
            <p:cNvGrpSpPr/>
            <p:nvPr/>
          </p:nvGrpSpPr>
          <p:grpSpPr>
            <a:xfrm>
              <a:off x="2167920" y="1776240"/>
              <a:ext cx="1254240" cy="912239"/>
              <a:chOff x="2167920" y="1776240"/>
              <a:chExt cx="1254240" cy="912239"/>
            </a:xfrm>
          </p:grpSpPr>
          <p:sp>
            <p:nvSpPr>
              <p:cNvPr id="30" name="Freeform 29">
                <a:extLst>
                  <a:ext uri="{FF2B5EF4-FFF2-40B4-BE49-F238E27FC236}">
                    <a16:creationId xmlns:a16="http://schemas.microsoft.com/office/drawing/2014/main" id="{191E103B-8CB8-1F41-A3F4-CDB3EDA55065}"/>
                  </a:ext>
                </a:extLst>
              </p:cNvPr>
              <p:cNvSpPr/>
              <p:nvPr/>
            </p:nvSpPr>
            <p:spPr>
              <a:xfrm>
                <a:off x="2167920" y="1776240"/>
                <a:ext cx="1254240" cy="912239"/>
              </a:xfrm>
              <a:custGeom>
                <a:avLst>
                  <a:gd name="f0" fmla="val 37"/>
                </a:avLst>
                <a:gdLst>
                  <a:gd name="f1" fmla="val 10800000"/>
                  <a:gd name="f2" fmla="val 5400000"/>
                  <a:gd name="f3" fmla="val 16200000"/>
                  <a:gd name="f4" fmla="val 180"/>
                  <a:gd name="f5" fmla="val w"/>
                  <a:gd name="f6" fmla="val h"/>
                  <a:gd name="f7" fmla="val ss"/>
                  <a:gd name="f8" fmla="val 0"/>
                  <a:gd name="f9" fmla="*/ 5419351 1 1725033"/>
                  <a:gd name="f10" fmla="val 45"/>
                  <a:gd name="f11" fmla="val 10800"/>
                  <a:gd name="f12" fmla="val -2147483647"/>
                  <a:gd name="f13" fmla="val 2147483647"/>
                  <a:gd name="f14" fmla="+- 0 0 0"/>
                  <a:gd name="f15" fmla="abs f5"/>
                  <a:gd name="f16" fmla="abs f6"/>
                  <a:gd name="f17" fmla="abs f7"/>
                  <a:gd name="f18" fmla="*/ f9 1 180"/>
                  <a:gd name="f19" fmla="pin 0 f0 10800"/>
                  <a:gd name="f20" fmla="+- 0 0 f2"/>
                  <a:gd name="f21" fmla="*/ f14 f1 1"/>
                  <a:gd name="f22" fmla="?: f15 f5 1"/>
                  <a:gd name="f23" fmla="?: f16 f6 1"/>
                  <a:gd name="f24" fmla="?: f17 f7 1"/>
                  <a:gd name="f25" fmla="*/ f10 f18 1"/>
                  <a:gd name="f26" fmla="+- f8 f19 0"/>
                  <a:gd name="f27" fmla="*/ f21 1 f4"/>
                  <a:gd name="f28" fmla="*/ f22 1 21600"/>
                  <a:gd name="f29" fmla="*/ f23 1 21600"/>
                  <a:gd name="f30" fmla="*/ 21600 f22 1"/>
                  <a:gd name="f31" fmla="*/ 21600 f23 1"/>
                  <a:gd name="f32" fmla="+- 0 0 f25"/>
                  <a:gd name="f33" fmla="+- f27 0 f2"/>
                  <a:gd name="f34" fmla="min f29 f28"/>
                  <a:gd name="f35" fmla="*/ f30 1 f24"/>
                  <a:gd name="f36" fmla="*/ f31 1 f24"/>
                  <a:gd name="f37" fmla="*/ f32 f1 1"/>
                  <a:gd name="f38" fmla="*/ f37 1 f9"/>
                  <a:gd name="f39" fmla="+- f36 0 f19"/>
                  <a:gd name="f40" fmla="+- f35 0 f19"/>
                  <a:gd name="f41" fmla="*/ f19 f34 1"/>
                  <a:gd name="f42" fmla="*/ f8 f34 1"/>
                  <a:gd name="f43" fmla="*/ f26 f34 1"/>
                  <a:gd name="f44" fmla="*/ f36 f34 1"/>
                  <a:gd name="f45" fmla="*/ f35 f34 1"/>
                  <a:gd name="f46" fmla="*/ 10800 f34 1"/>
                  <a:gd name="f47" fmla="+- f38 0 f2"/>
                  <a:gd name="f48" fmla="+- f42 0 f43"/>
                  <a:gd name="f49" fmla="+- f43 0 f42"/>
                  <a:gd name="f50" fmla="*/ f39 f34 1"/>
                  <a:gd name="f51" fmla="*/ f40 f34 1"/>
                  <a:gd name="f52" fmla="cos 1 f47"/>
                  <a:gd name="f53" fmla="abs f48"/>
                  <a:gd name="f54" fmla="abs f49"/>
                  <a:gd name="f55" fmla="?: f48 f20 f2"/>
                  <a:gd name="f56" fmla="?: f48 f2 f20"/>
                  <a:gd name="f57" fmla="?: f48 f3 f2"/>
                  <a:gd name="f58" fmla="?: f48 f2 f3"/>
                  <a:gd name="f59" fmla="+- f44 0 f50"/>
                  <a:gd name="f60" fmla="?: f49 f20 f2"/>
                  <a:gd name="f61" fmla="?: f49 f2 f20"/>
                  <a:gd name="f62" fmla="+- f45 0 f51"/>
                  <a:gd name="f63" fmla="+- f50 0 f44"/>
                  <a:gd name="f64" fmla="+- f51 0 f45"/>
                  <a:gd name="f65" fmla="?: f48 0 f1"/>
                  <a:gd name="f66" fmla="?: f48 f1 0"/>
                  <a:gd name="f67" fmla="+- 0 0 f52"/>
                  <a:gd name="f68" fmla="?: f48 f58 f57"/>
                  <a:gd name="f69" fmla="?: f48 f57 f58"/>
                  <a:gd name="f70" fmla="?: f49 f56 f55"/>
                  <a:gd name="f71" fmla="abs f59"/>
                  <a:gd name="f72" fmla="?: f59 0 f1"/>
                  <a:gd name="f73" fmla="?: f59 f1 0"/>
                  <a:gd name="f74" fmla="?: f59 f60 f61"/>
                  <a:gd name="f75" fmla="abs f62"/>
                  <a:gd name="f76" fmla="abs f63"/>
                  <a:gd name="f77" fmla="?: f62 f20 f2"/>
                  <a:gd name="f78" fmla="?: f62 f2 f20"/>
                  <a:gd name="f79" fmla="?: f62 f3 f2"/>
                  <a:gd name="f80" fmla="?: f62 f2 f3"/>
                  <a:gd name="f81" fmla="abs f64"/>
                  <a:gd name="f82" fmla="?: f64 f20 f2"/>
                  <a:gd name="f83" fmla="?: f64 f2 f20"/>
                  <a:gd name="f84" fmla="?: f64 f66 f65"/>
                  <a:gd name="f85" fmla="?: f64 f65 f66"/>
                  <a:gd name="f86" fmla="*/ f19 f67 1"/>
                  <a:gd name="f87" fmla="?: f49 f69 f68"/>
                  <a:gd name="f88" fmla="?: f49 f73 f72"/>
                  <a:gd name="f89" fmla="?: f49 f72 f73"/>
                  <a:gd name="f90" fmla="?: f62 f80 f79"/>
                  <a:gd name="f91" fmla="?: f62 f79 f80"/>
                  <a:gd name="f92" fmla="?: f63 f78 f77"/>
                  <a:gd name="f93" fmla="?: f48 f84 f85"/>
                  <a:gd name="f94" fmla="?: f48 f82 f83"/>
                  <a:gd name="f95" fmla="*/ f86 3163 1"/>
                  <a:gd name="f96" fmla="?: f59 f88 f89"/>
                  <a:gd name="f97" fmla="?: f63 f91 f90"/>
                  <a:gd name="f98" fmla="*/ f95 1 7636"/>
                  <a:gd name="f99" fmla="+- f8 f98 0"/>
                  <a:gd name="f100" fmla="+- f35 0 f98"/>
                  <a:gd name="f101" fmla="+- f36 0 f98"/>
                  <a:gd name="f102" fmla="*/ f99 f34 1"/>
                  <a:gd name="f103" fmla="*/ f100 f34 1"/>
                  <a:gd name="f104" fmla="*/ f101 f34 1"/>
                </a:gdLst>
                <a:ahLst>
                  <a:ahXY gdRefX="f0" minX="f8" maxX="f11">
                    <a:pos x="f41" y="f42"/>
                  </a:ahXY>
                </a:ahLst>
                <a:cxnLst>
                  <a:cxn ang="3cd4">
                    <a:pos x="hc" y="t"/>
                  </a:cxn>
                  <a:cxn ang="0">
                    <a:pos x="r" y="vc"/>
                  </a:cxn>
                  <a:cxn ang="cd4">
                    <a:pos x="hc" y="b"/>
                  </a:cxn>
                  <a:cxn ang="cd2">
                    <a:pos x="l" y="vc"/>
                  </a:cxn>
                  <a:cxn ang="f33">
                    <a:pos x="f46" y="f46"/>
                  </a:cxn>
                </a:cxnLst>
                <a:rect l="f102" t="f102" r="f103" b="f104"/>
                <a:pathLst>
                  <a:path>
                    <a:moveTo>
                      <a:pt x="f43" y="f42"/>
                    </a:moveTo>
                    <a:arcTo wR="f53" hR="f54" stAng="f87" swAng="f70"/>
                    <a:lnTo>
                      <a:pt x="f42" y="f50"/>
                    </a:lnTo>
                    <a:arcTo wR="f54" hR="f71" stAng="f96" swAng="f74"/>
                    <a:lnTo>
                      <a:pt x="f51" y="f44"/>
                    </a:lnTo>
                    <a:arcTo wR="f75" hR="f76" stAng="f97" swAng="f92"/>
                    <a:lnTo>
                      <a:pt x="f45" y="f43"/>
                    </a:lnTo>
                    <a:arcTo wR="f81" hR="f53" stAng="f93" swAng="f94"/>
                    <a:close/>
                  </a:path>
                </a:pathLst>
              </a:custGeom>
              <a:solidFill>
                <a:srgbClr val="000000"/>
              </a:solidFill>
              <a:ln w="12600">
                <a:solidFill>
                  <a:srgbClr val="666666"/>
                </a:solidFill>
                <a:prstDash val="solid"/>
                <a:round/>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sp>
            <p:nvSpPr>
              <p:cNvPr id="31" name="Freeform 30">
                <a:extLst>
                  <a:ext uri="{FF2B5EF4-FFF2-40B4-BE49-F238E27FC236}">
                    <a16:creationId xmlns:a16="http://schemas.microsoft.com/office/drawing/2014/main" id="{F86B8A1B-824E-6E4F-853A-8B32489F7BD3}"/>
                  </a:ext>
                </a:extLst>
              </p:cNvPr>
              <p:cNvSpPr/>
              <p:nvPr/>
            </p:nvSpPr>
            <p:spPr>
              <a:xfrm>
                <a:off x="2167920" y="1850760"/>
                <a:ext cx="1254240" cy="761759"/>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10800 f9 1"/>
                  <a:gd name="f13" fmla="*/ f10 1 f2"/>
                  <a:gd name="f14" fmla="+- f13 0 f1"/>
                </a:gdLst>
                <a:ahLst/>
                <a:cxnLst>
                  <a:cxn ang="3cd4">
                    <a:pos x="hc" y="t"/>
                  </a:cxn>
                  <a:cxn ang="0">
                    <a:pos x="r" y="vc"/>
                  </a:cxn>
                  <a:cxn ang="cd4">
                    <a:pos x="hc" y="b"/>
                  </a:cxn>
                  <a:cxn ang="cd2">
                    <a:pos x="l" y="vc"/>
                  </a:cxn>
                  <a:cxn ang="f14">
                    <a:pos x="f11" y="f12"/>
                  </a:cxn>
                </a:cxnLst>
                <a:rect l="l" t="t" r="r" b="b"/>
                <a:pathLst>
                  <a:path w="21600" h="21600">
                    <a:moveTo>
                      <a:pt x="f5" y="f5"/>
                    </a:moveTo>
                    <a:lnTo>
                      <a:pt x="f6" y="f5"/>
                    </a:lnTo>
                    <a:lnTo>
                      <a:pt x="f6" y="f6"/>
                    </a:lnTo>
                    <a:lnTo>
                      <a:pt x="f5" y="f6"/>
                    </a:lnTo>
                    <a:lnTo>
                      <a:pt x="f5" y="f5"/>
                    </a:lnTo>
                    <a:close/>
                  </a:path>
                </a:pathLst>
              </a:custGeom>
              <a:noFill/>
              <a:ln>
                <a:noFill/>
                <a:prstDash val="solid"/>
              </a:ln>
            </p:spPr>
            <p:txBody>
              <a:bodyPr wrap="square" lIns="46042" tIns="46042" rIns="81961" bIns="46042" anchor="ctr" anchorCtr="0" compatLnSpc="1">
                <a:noAutofit/>
              </a:bodyPr>
              <a:lstStyle/>
              <a:p>
                <a:pPr algn="ct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FFFFFF"/>
                    </a:solidFill>
                    <a:latin typeface="Optima" pitchFamily="2"/>
                    <a:ea typeface="Optima" pitchFamily="2"/>
                    <a:cs typeface="Optima" pitchFamily="2"/>
                  </a:rPr>
                  <a:t>John eats</a:t>
                </a:r>
              </a:p>
              <a:p>
                <a:pPr algn="ct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FFFFFF"/>
                    </a:solidFill>
                    <a:latin typeface="Optima" pitchFamily="2"/>
                    <a:ea typeface="Optima" pitchFamily="2"/>
                    <a:cs typeface="Optima" pitchFamily="2"/>
                  </a:rPr>
                  <a:t>sandwich</a:t>
                </a:r>
              </a:p>
            </p:txBody>
          </p:sp>
        </p:grpSp>
        <p:grpSp>
          <p:nvGrpSpPr>
            <p:cNvPr id="32" name="Group 31">
              <a:extLst>
                <a:ext uri="{FF2B5EF4-FFF2-40B4-BE49-F238E27FC236}">
                  <a16:creationId xmlns:a16="http://schemas.microsoft.com/office/drawing/2014/main" id="{BED7919C-9C0F-914B-B45C-ED7F3D7FEDAC}"/>
                </a:ext>
              </a:extLst>
            </p:cNvPr>
            <p:cNvGrpSpPr/>
            <p:nvPr/>
          </p:nvGrpSpPr>
          <p:grpSpPr>
            <a:xfrm>
              <a:off x="3669839" y="1776240"/>
              <a:ext cx="1253880" cy="912239"/>
              <a:chOff x="3669839" y="1776240"/>
              <a:chExt cx="1253880" cy="912239"/>
            </a:xfrm>
          </p:grpSpPr>
          <p:sp>
            <p:nvSpPr>
              <p:cNvPr id="33" name="Freeform 32">
                <a:extLst>
                  <a:ext uri="{FF2B5EF4-FFF2-40B4-BE49-F238E27FC236}">
                    <a16:creationId xmlns:a16="http://schemas.microsoft.com/office/drawing/2014/main" id="{300E3ADC-BF75-B741-AD7F-A8B2A5707EE5}"/>
                  </a:ext>
                </a:extLst>
              </p:cNvPr>
              <p:cNvSpPr/>
              <p:nvPr/>
            </p:nvSpPr>
            <p:spPr>
              <a:xfrm>
                <a:off x="3669839" y="1776240"/>
                <a:ext cx="1253880" cy="912239"/>
              </a:xfrm>
              <a:custGeom>
                <a:avLst>
                  <a:gd name="f0" fmla="val 37"/>
                </a:avLst>
                <a:gdLst>
                  <a:gd name="f1" fmla="val 10800000"/>
                  <a:gd name="f2" fmla="val 5400000"/>
                  <a:gd name="f3" fmla="val 16200000"/>
                  <a:gd name="f4" fmla="val 180"/>
                  <a:gd name="f5" fmla="val w"/>
                  <a:gd name="f6" fmla="val h"/>
                  <a:gd name="f7" fmla="val ss"/>
                  <a:gd name="f8" fmla="val 0"/>
                  <a:gd name="f9" fmla="*/ 5419351 1 1725033"/>
                  <a:gd name="f10" fmla="val 45"/>
                  <a:gd name="f11" fmla="val 10800"/>
                  <a:gd name="f12" fmla="val -2147483647"/>
                  <a:gd name="f13" fmla="val 2147483647"/>
                  <a:gd name="f14" fmla="+- 0 0 0"/>
                  <a:gd name="f15" fmla="abs f5"/>
                  <a:gd name="f16" fmla="abs f6"/>
                  <a:gd name="f17" fmla="abs f7"/>
                  <a:gd name="f18" fmla="*/ f9 1 180"/>
                  <a:gd name="f19" fmla="pin 0 f0 10800"/>
                  <a:gd name="f20" fmla="+- 0 0 f2"/>
                  <a:gd name="f21" fmla="*/ f14 f1 1"/>
                  <a:gd name="f22" fmla="?: f15 f5 1"/>
                  <a:gd name="f23" fmla="?: f16 f6 1"/>
                  <a:gd name="f24" fmla="?: f17 f7 1"/>
                  <a:gd name="f25" fmla="*/ f10 f18 1"/>
                  <a:gd name="f26" fmla="+- f8 f19 0"/>
                  <a:gd name="f27" fmla="*/ f21 1 f4"/>
                  <a:gd name="f28" fmla="*/ f22 1 21600"/>
                  <a:gd name="f29" fmla="*/ f23 1 21600"/>
                  <a:gd name="f30" fmla="*/ 21600 f22 1"/>
                  <a:gd name="f31" fmla="*/ 21600 f23 1"/>
                  <a:gd name="f32" fmla="+- 0 0 f25"/>
                  <a:gd name="f33" fmla="+- f27 0 f2"/>
                  <a:gd name="f34" fmla="min f29 f28"/>
                  <a:gd name="f35" fmla="*/ f30 1 f24"/>
                  <a:gd name="f36" fmla="*/ f31 1 f24"/>
                  <a:gd name="f37" fmla="*/ f32 f1 1"/>
                  <a:gd name="f38" fmla="*/ f37 1 f9"/>
                  <a:gd name="f39" fmla="+- f36 0 f19"/>
                  <a:gd name="f40" fmla="+- f35 0 f19"/>
                  <a:gd name="f41" fmla="*/ f19 f34 1"/>
                  <a:gd name="f42" fmla="*/ f8 f34 1"/>
                  <a:gd name="f43" fmla="*/ f26 f34 1"/>
                  <a:gd name="f44" fmla="*/ f36 f34 1"/>
                  <a:gd name="f45" fmla="*/ f35 f34 1"/>
                  <a:gd name="f46" fmla="*/ 10800 f34 1"/>
                  <a:gd name="f47" fmla="+- f38 0 f2"/>
                  <a:gd name="f48" fmla="+- f42 0 f43"/>
                  <a:gd name="f49" fmla="+- f43 0 f42"/>
                  <a:gd name="f50" fmla="*/ f39 f34 1"/>
                  <a:gd name="f51" fmla="*/ f40 f34 1"/>
                  <a:gd name="f52" fmla="cos 1 f47"/>
                  <a:gd name="f53" fmla="abs f48"/>
                  <a:gd name="f54" fmla="abs f49"/>
                  <a:gd name="f55" fmla="?: f48 f20 f2"/>
                  <a:gd name="f56" fmla="?: f48 f2 f20"/>
                  <a:gd name="f57" fmla="?: f48 f3 f2"/>
                  <a:gd name="f58" fmla="?: f48 f2 f3"/>
                  <a:gd name="f59" fmla="+- f44 0 f50"/>
                  <a:gd name="f60" fmla="?: f49 f20 f2"/>
                  <a:gd name="f61" fmla="?: f49 f2 f20"/>
                  <a:gd name="f62" fmla="+- f45 0 f51"/>
                  <a:gd name="f63" fmla="+- f50 0 f44"/>
                  <a:gd name="f64" fmla="+- f51 0 f45"/>
                  <a:gd name="f65" fmla="?: f48 0 f1"/>
                  <a:gd name="f66" fmla="?: f48 f1 0"/>
                  <a:gd name="f67" fmla="+- 0 0 f52"/>
                  <a:gd name="f68" fmla="?: f48 f58 f57"/>
                  <a:gd name="f69" fmla="?: f48 f57 f58"/>
                  <a:gd name="f70" fmla="?: f49 f56 f55"/>
                  <a:gd name="f71" fmla="abs f59"/>
                  <a:gd name="f72" fmla="?: f59 0 f1"/>
                  <a:gd name="f73" fmla="?: f59 f1 0"/>
                  <a:gd name="f74" fmla="?: f59 f60 f61"/>
                  <a:gd name="f75" fmla="abs f62"/>
                  <a:gd name="f76" fmla="abs f63"/>
                  <a:gd name="f77" fmla="?: f62 f20 f2"/>
                  <a:gd name="f78" fmla="?: f62 f2 f20"/>
                  <a:gd name="f79" fmla="?: f62 f3 f2"/>
                  <a:gd name="f80" fmla="?: f62 f2 f3"/>
                  <a:gd name="f81" fmla="abs f64"/>
                  <a:gd name="f82" fmla="?: f64 f20 f2"/>
                  <a:gd name="f83" fmla="?: f64 f2 f20"/>
                  <a:gd name="f84" fmla="?: f64 f66 f65"/>
                  <a:gd name="f85" fmla="?: f64 f65 f66"/>
                  <a:gd name="f86" fmla="*/ f19 f67 1"/>
                  <a:gd name="f87" fmla="?: f49 f69 f68"/>
                  <a:gd name="f88" fmla="?: f49 f73 f72"/>
                  <a:gd name="f89" fmla="?: f49 f72 f73"/>
                  <a:gd name="f90" fmla="?: f62 f80 f79"/>
                  <a:gd name="f91" fmla="?: f62 f79 f80"/>
                  <a:gd name="f92" fmla="?: f63 f78 f77"/>
                  <a:gd name="f93" fmla="?: f48 f84 f85"/>
                  <a:gd name="f94" fmla="?: f48 f82 f83"/>
                  <a:gd name="f95" fmla="*/ f86 3163 1"/>
                  <a:gd name="f96" fmla="?: f59 f88 f89"/>
                  <a:gd name="f97" fmla="?: f63 f91 f90"/>
                  <a:gd name="f98" fmla="*/ f95 1 7636"/>
                  <a:gd name="f99" fmla="+- f8 f98 0"/>
                  <a:gd name="f100" fmla="+- f35 0 f98"/>
                  <a:gd name="f101" fmla="+- f36 0 f98"/>
                  <a:gd name="f102" fmla="*/ f99 f34 1"/>
                  <a:gd name="f103" fmla="*/ f100 f34 1"/>
                  <a:gd name="f104" fmla="*/ f101 f34 1"/>
                </a:gdLst>
                <a:ahLst>
                  <a:ahXY gdRefX="f0" minX="f8" maxX="f11">
                    <a:pos x="f41" y="f42"/>
                  </a:ahXY>
                </a:ahLst>
                <a:cxnLst>
                  <a:cxn ang="3cd4">
                    <a:pos x="hc" y="t"/>
                  </a:cxn>
                  <a:cxn ang="0">
                    <a:pos x="r" y="vc"/>
                  </a:cxn>
                  <a:cxn ang="cd4">
                    <a:pos x="hc" y="b"/>
                  </a:cxn>
                  <a:cxn ang="cd2">
                    <a:pos x="l" y="vc"/>
                  </a:cxn>
                  <a:cxn ang="f33">
                    <a:pos x="f46" y="f46"/>
                  </a:cxn>
                </a:cxnLst>
                <a:rect l="f102" t="f102" r="f103" b="f104"/>
                <a:pathLst>
                  <a:path>
                    <a:moveTo>
                      <a:pt x="f43" y="f42"/>
                    </a:moveTo>
                    <a:arcTo wR="f53" hR="f54" stAng="f87" swAng="f70"/>
                    <a:lnTo>
                      <a:pt x="f42" y="f50"/>
                    </a:lnTo>
                    <a:arcTo wR="f54" hR="f71" stAng="f96" swAng="f74"/>
                    <a:lnTo>
                      <a:pt x="f51" y="f44"/>
                    </a:lnTo>
                    <a:arcTo wR="f75" hR="f76" stAng="f97" swAng="f92"/>
                    <a:lnTo>
                      <a:pt x="f45" y="f43"/>
                    </a:lnTo>
                    <a:arcTo wR="f81" hR="f53" stAng="f93" swAng="f94"/>
                    <a:close/>
                  </a:path>
                </a:pathLst>
              </a:custGeom>
              <a:solidFill>
                <a:srgbClr val="000000"/>
              </a:solidFill>
              <a:ln w="12600">
                <a:solidFill>
                  <a:srgbClr val="666666"/>
                </a:solidFill>
                <a:prstDash val="solid"/>
                <a:round/>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sp>
            <p:nvSpPr>
              <p:cNvPr id="34" name="Freeform 33">
                <a:extLst>
                  <a:ext uri="{FF2B5EF4-FFF2-40B4-BE49-F238E27FC236}">
                    <a16:creationId xmlns:a16="http://schemas.microsoft.com/office/drawing/2014/main" id="{9A14A8AC-B975-6C41-83F9-F99853179DBA}"/>
                  </a:ext>
                </a:extLst>
              </p:cNvPr>
              <p:cNvSpPr/>
              <p:nvPr/>
            </p:nvSpPr>
            <p:spPr>
              <a:xfrm>
                <a:off x="3669839" y="1850760"/>
                <a:ext cx="1253880" cy="761759"/>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10800 f9 1"/>
                  <a:gd name="f13" fmla="*/ f10 1 f2"/>
                  <a:gd name="f14" fmla="+- f13 0 f1"/>
                </a:gdLst>
                <a:ahLst/>
                <a:cxnLst>
                  <a:cxn ang="3cd4">
                    <a:pos x="hc" y="t"/>
                  </a:cxn>
                  <a:cxn ang="0">
                    <a:pos x="r" y="vc"/>
                  </a:cxn>
                  <a:cxn ang="cd4">
                    <a:pos x="hc" y="b"/>
                  </a:cxn>
                  <a:cxn ang="cd2">
                    <a:pos x="l" y="vc"/>
                  </a:cxn>
                  <a:cxn ang="f14">
                    <a:pos x="f11" y="f12"/>
                  </a:cxn>
                </a:cxnLst>
                <a:rect l="l" t="t" r="r" b="b"/>
                <a:pathLst>
                  <a:path w="21600" h="21600">
                    <a:moveTo>
                      <a:pt x="f5" y="f5"/>
                    </a:moveTo>
                    <a:lnTo>
                      <a:pt x="f6" y="f5"/>
                    </a:lnTo>
                    <a:lnTo>
                      <a:pt x="f6" y="f6"/>
                    </a:lnTo>
                    <a:lnTo>
                      <a:pt x="f5" y="f6"/>
                    </a:lnTo>
                    <a:lnTo>
                      <a:pt x="f5" y="f5"/>
                    </a:lnTo>
                    <a:close/>
                  </a:path>
                </a:pathLst>
              </a:custGeom>
              <a:noFill/>
              <a:ln>
                <a:noFill/>
                <a:prstDash val="solid"/>
              </a:ln>
            </p:spPr>
            <p:txBody>
              <a:bodyPr wrap="square" lIns="46042" tIns="46042" rIns="81961" bIns="46042" anchor="ctr" anchorCtr="0" compatLnSpc="1">
                <a:noAutofit/>
              </a:bodyPr>
              <a:lstStyle/>
              <a:p>
                <a:pPr algn="ct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FFFFFF"/>
                    </a:solidFill>
                    <a:latin typeface="Optima" pitchFamily="2"/>
                    <a:ea typeface="Optima" pitchFamily="2"/>
                    <a:cs typeface="Optima" pitchFamily="2"/>
                  </a:rPr>
                  <a:t>John goes outside</a:t>
                </a:r>
              </a:p>
            </p:txBody>
          </p:sp>
        </p:grpSp>
      </p:grpSp>
      <p:grpSp>
        <p:nvGrpSpPr>
          <p:cNvPr id="35" name="Group 34">
            <a:extLst>
              <a:ext uri="{FF2B5EF4-FFF2-40B4-BE49-F238E27FC236}">
                <a16:creationId xmlns:a16="http://schemas.microsoft.com/office/drawing/2014/main" id="{9D7E78FA-4783-6746-BAE5-C5BA51D3E8B2}"/>
              </a:ext>
            </a:extLst>
          </p:cNvPr>
          <p:cNvGrpSpPr/>
          <p:nvPr/>
        </p:nvGrpSpPr>
        <p:grpSpPr>
          <a:xfrm>
            <a:off x="4668046" y="1611148"/>
            <a:ext cx="1137338" cy="827451"/>
            <a:chOff x="5146200" y="1776240"/>
            <a:chExt cx="1253880" cy="912239"/>
          </a:xfrm>
        </p:grpSpPr>
        <p:sp>
          <p:nvSpPr>
            <p:cNvPr id="36" name="Freeform 35">
              <a:extLst>
                <a:ext uri="{FF2B5EF4-FFF2-40B4-BE49-F238E27FC236}">
                  <a16:creationId xmlns:a16="http://schemas.microsoft.com/office/drawing/2014/main" id="{869292F4-EFC8-094B-A57B-62724C0C1BD0}"/>
                </a:ext>
              </a:extLst>
            </p:cNvPr>
            <p:cNvSpPr/>
            <p:nvPr/>
          </p:nvSpPr>
          <p:spPr>
            <a:xfrm>
              <a:off x="5146200" y="1776240"/>
              <a:ext cx="1253880" cy="912239"/>
            </a:xfrm>
            <a:custGeom>
              <a:avLst>
                <a:gd name="f0" fmla="val 37"/>
              </a:avLst>
              <a:gdLst>
                <a:gd name="f1" fmla="val 10800000"/>
                <a:gd name="f2" fmla="val 5400000"/>
                <a:gd name="f3" fmla="val 16200000"/>
                <a:gd name="f4" fmla="val 180"/>
                <a:gd name="f5" fmla="val w"/>
                <a:gd name="f6" fmla="val h"/>
                <a:gd name="f7" fmla="val ss"/>
                <a:gd name="f8" fmla="val 0"/>
                <a:gd name="f9" fmla="*/ 5419351 1 1725033"/>
                <a:gd name="f10" fmla="val 45"/>
                <a:gd name="f11" fmla="val 10800"/>
                <a:gd name="f12" fmla="val -2147483647"/>
                <a:gd name="f13" fmla="val 2147483647"/>
                <a:gd name="f14" fmla="+- 0 0 0"/>
                <a:gd name="f15" fmla="abs f5"/>
                <a:gd name="f16" fmla="abs f6"/>
                <a:gd name="f17" fmla="abs f7"/>
                <a:gd name="f18" fmla="*/ f9 1 180"/>
                <a:gd name="f19" fmla="pin 0 f0 10800"/>
                <a:gd name="f20" fmla="+- 0 0 f2"/>
                <a:gd name="f21" fmla="*/ f14 f1 1"/>
                <a:gd name="f22" fmla="?: f15 f5 1"/>
                <a:gd name="f23" fmla="?: f16 f6 1"/>
                <a:gd name="f24" fmla="?: f17 f7 1"/>
                <a:gd name="f25" fmla="*/ f10 f18 1"/>
                <a:gd name="f26" fmla="+- f8 f19 0"/>
                <a:gd name="f27" fmla="*/ f21 1 f4"/>
                <a:gd name="f28" fmla="*/ f22 1 21600"/>
                <a:gd name="f29" fmla="*/ f23 1 21600"/>
                <a:gd name="f30" fmla="*/ 21600 f22 1"/>
                <a:gd name="f31" fmla="*/ 21600 f23 1"/>
                <a:gd name="f32" fmla="+- 0 0 f25"/>
                <a:gd name="f33" fmla="+- f27 0 f2"/>
                <a:gd name="f34" fmla="min f29 f28"/>
                <a:gd name="f35" fmla="*/ f30 1 f24"/>
                <a:gd name="f36" fmla="*/ f31 1 f24"/>
                <a:gd name="f37" fmla="*/ f32 f1 1"/>
                <a:gd name="f38" fmla="*/ f37 1 f9"/>
                <a:gd name="f39" fmla="+- f36 0 f19"/>
                <a:gd name="f40" fmla="+- f35 0 f19"/>
                <a:gd name="f41" fmla="*/ f19 f34 1"/>
                <a:gd name="f42" fmla="*/ f8 f34 1"/>
                <a:gd name="f43" fmla="*/ f26 f34 1"/>
                <a:gd name="f44" fmla="*/ f36 f34 1"/>
                <a:gd name="f45" fmla="*/ f35 f34 1"/>
                <a:gd name="f46" fmla="*/ 10800 f34 1"/>
                <a:gd name="f47" fmla="+- f38 0 f2"/>
                <a:gd name="f48" fmla="+- f42 0 f43"/>
                <a:gd name="f49" fmla="+- f43 0 f42"/>
                <a:gd name="f50" fmla="*/ f39 f34 1"/>
                <a:gd name="f51" fmla="*/ f40 f34 1"/>
                <a:gd name="f52" fmla="cos 1 f47"/>
                <a:gd name="f53" fmla="abs f48"/>
                <a:gd name="f54" fmla="abs f49"/>
                <a:gd name="f55" fmla="?: f48 f20 f2"/>
                <a:gd name="f56" fmla="?: f48 f2 f20"/>
                <a:gd name="f57" fmla="?: f48 f3 f2"/>
                <a:gd name="f58" fmla="?: f48 f2 f3"/>
                <a:gd name="f59" fmla="+- f44 0 f50"/>
                <a:gd name="f60" fmla="?: f49 f20 f2"/>
                <a:gd name="f61" fmla="?: f49 f2 f20"/>
                <a:gd name="f62" fmla="+- f45 0 f51"/>
                <a:gd name="f63" fmla="+- f50 0 f44"/>
                <a:gd name="f64" fmla="+- f51 0 f45"/>
                <a:gd name="f65" fmla="?: f48 0 f1"/>
                <a:gd name="f66" fmla="?: f48 f1 0"/>
                <a:gd name="f67" fmla="+- 0 0 f52"/>
                <a:gd name="f68" fmla="?: f48 f58 f57"/>
                <a:gd name="f69" fmla="?: f48 f57 f58"/>
                <a:gd name="f70" fmla="?: f49 f56 f55"/>
                <a:gd name="f71" fmla="abs f59"/>
                <a:gd name="f72" fmla="?: f59 0 f1"/>
                <a:gd name="f73" fmla="?: f59 f1 0"/>
                <a:gd name="f74" fmla="?: f59 f60 f61"/>
                <a:gd name="f75" fmla="abs f62"/>
                <a:gd name="f76" fmla="abs f63"/>
                <a:gd name="f77" fmla="?: f62 f20 f2"/>
                <a:gd name="f78" fmla="?: f62 f2 f20"/>
                <a:gd name="f79" fmla="?: f62 f3 f2"/>
                <a:gd name="f80" fmla="?: f62 f2 f3"/>
                <a:gd name="f81" fmla="abs f64"/>
                <a:gd name="f82" fmla="?: f64 f20 f2"/>
                <a:gd name="f83" fmla="?: f64 f2 f20"/>
                <a:gd name="f84" fmla="?: f64 f66 f65"/>
                <a:gd name="f85" fmla="?: f64 f65 f66"/>
                <a:gd name="f86" fmla="*/ f19 f67 1"/>
                <a:gd name="f87" fmla="?: f49 f69 f68"/>
                <a:gd name="f88" fmla="?: f49 f73 f72"/>
                <a:gd name="f89" fmla="?: f49 f72 f73"/>
                <a:gd name="f90" fmla="?: f62 f80 f79"/>
                <a:gd name="f91" fmla="?: f62 f79 f80"/>
                <a:gd name="f92" fmla="?: f63 f78 f77"/>
                <a:gd name="f93" fmla="?: f48 f84 f85"/>
                <a:gd name="f94" fmla="?: f48 f82 f83"/>
                <a:gd name="f95" fmla="*/ f86 3163 1"/>
                <a:gd name="f96" fmla="?: f59 f88 f89"/>
                <a:gd name="f97" fmla="?: f63 f91 f90"/>
                <a:gd name="f98" fmla="*/ f95 1 7636"/>
                <a:gd name="f99" fmla="+- f8 f98 0"/>
                <a:gd name="f100" fmla="+- f35 0 f98"/>
                <a:gd name="f101" fmla="+- f36 0 f98"/>
                <a:gd name="f102" fmla="*/ f99 f34 1"/>
                <a:gd name="f103" fmla="*/ f100 f34 1"/>
                <a:gd name="f104" fmla="*/ f101 f34 1"/>
              </a:gdLst>
              <a:ahLst>
                <a:ahXY gdRefX="f0" minX="f8" maxX="f11">
                  <a:pos x="f41" y="f42"/>
                </a:ahXY>
              </a:ahLst>
              <a:cxnLst>
                <a:cxn ang="3cd4">
                  <a:pos x="hc" y="t"/>
                </a:cxn>
                <a:cxn ang="0">
                  <a:pos x="r" y="vc"/>
                </a:cxn>
                <a:cxn ang="cd4">
                  <a:pos x="hc" y="b"/>
                </a:cxn>
                <a:cxn ang="cd2">
                  <a:pos x="l" y="vc"/>
                </a:cxn>
                <a:cxn ang="f33">
                  <a:pos x="f46" y="f46"/>
                </a:cxn>
              </a:cxnLst>
              <a:rect l="f102" t="f102" r="f103" b="f104"/>
              <a:pathLst>
                <a:path>
                  <a:moveTo>
                    <a:pt x="f43" y="f42"/>
                  </a:moveTo>
                  <a:arcTo wR="f53" hR="f54" stAng="f87" swAng="f70"/>
                  <a:lnTo>
                    <a:pt x="f42" y="f50"/>
                  </a:lnTo>
                  <a:arcTo wR="f54" hR="f71" stAng="f96" swAng="f74"/>
                  <a:lnTo>
                    <a:pt x="f51" y="f44"/>
                  </a:lnTo>
                  <a:arcTo wR="f75" hR="f76" stAng="f97" swAng="f92"/>
                  <a:lnTo>
                    <a:pt x="f45" y="f43"/>
                  </a:lnTo>
                  <a:arcTo wR="f81" hR="f53" stAng="f93" swAng="f94"/>
                  <a:close/>
                </a:path>
              </a:pathLst>
            </a:custGeom>
            <a:solidFill>
              <a:srgbClr val="000000"/>
            </a:solidFill>
            <a:ln w="12600">
              <a:solidFill>
                <a:srgbClr val="666666"/>
              </a:solidFill>
              <a:prstDash val="solid"/>
              <a:round/>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sp>
          <p:nvSpPr>
            <p:cNvPr id="37" name="Freeform 36">
              <a:extLst>
                <a:ext uri="{FF2B5EF4-FFF2-40B4-BE49-F238E27FC236}">
                  <a16:creationId xmlns:a16="http://schemas.microsoft.com/office/drawing/2014/main" id="{5ADBC23D-657B-BE48-A4CD-7639330374A4}"/>
                </a:ext>
              </a:extLst>
            </p:cNvPr>
            <p:cNvSpPr/>
            <p:nvPr/>
          </p:nvSpPr>
          <p:spPr>
            <a:xfrm>
              <a:off x="5146200" y="1850760"/>
              <a:ext cx="1253880" cy="761759"/>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10800 f9 1"/>
                <a:gd name="f13" fmla="*/ f10 1 f2"/>
                <a:gd name="f14" fmla="+- f13 0 f1"/>
              </a:gdLst>
              <a:ahLst/>
              <a:cxnLst>
                <a:cxn ang="3cd4">
                  <a:pos x="hc" y="t"/>
                </a:cxn>
                <a:cxn ang="0">
                  <a:pos x="r" y="vc"/>
                </a:cxn>
                <a:cxn ang="cd4">
                  <a:pos x="hc" y="b"/>
                </a:cxn>
                <a:cxn ang="cd2">
                  <a:pos x="l" y="vc"/>
                </a:cxn>
                <a:cxn ang="f14">
                  <a:pos x="f11" y="f12"/>
                </a:cxn>
              </a:cxnLst>
              <a:rect l="l" t="t" r="r" b="b"/>
              <a:pathLst>
                <a:path w="21600" h="21600">
                  <a:moveTo>
                    <a:pt x="f5" y="f5"/>
                  </a:moveTo>
                  <a:lnTo>
                    <a:pt x="f6" y="f5"/>
                  </a:lnTo>
                  <a:lnTo>
                    <a:pt x="f6" y="f6"/>
                  </a:lnTo>
                  <a:lnTo>
                    <a:pt x="f5" y="f6"/>
                  </a:lnTo>
                  <a:lnTo>
                    <a:pt x="f5" y="f5"/>
                  </a:lnTo>
                  <a:close/>
                </a:path>
              </a:pathLst>
            </a:custGeom>
            <a:noFill/>
            <a:ln>
              <a:noFill/>
              <a:prstDash val="solid"/>
            </a:ln>
          </p:spPr>
          <p:txBody>
            <a:bodyPr wrap="square" lIns="46042" tIns="46042" rIns="81961" bIns="46042" anchor="ctr" anchorCtr="0" compatLnSpc="1">
              <a:noAutofit/>
            </a:bodyPr>
            <a:lstStyle/>
            <a:p>
              <a:pPr algn="ct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FFFFFF"/>
                  </a:solidFill>
                  <a:latin typeface="Optima" pitchFamily="2"/>
                  <a:ea typeface="Optima" pitchFamily="2"/>
                  <a:cs typeface="Optima" pitchFamily="2"/>
                </a:rPr>
                <a:t>John dies</a:t>
              </a:r>
            </a:p>
          </p:txBody>
        </p:sp>
      </p:grpSp>
      <p:grpSp>
        <p:nvGrpSpPr>
          <p:cNvPr id="38" name="Group 37">
            <a:extLst>
              <a:ext uri="{FF2B5EF4-FFF2-40B4-BE49-F238E27FC236}">
                <a16:creationId xmlns:a16="http://schemas.microsoft.com/office/drawing/2014/main" id="{B98FBF28-3242-5449-99D6-598A69DE7955}"/>
              </a:ext>
            </a:extLst>
          </p:cNvPr>
          <p:cNvGrpSpPr/>
          <p:nvPr/>
        </p:nvGrpSpPr>
        <p:grpSpPr>
          <a:xfrm>
            <a:off x="4038804" y="2927429"/>
            <a:ext cx="1137665" cy="413072"/>
            <a:chOff x="4452480" y="3227400"/>
            <a:chExt cx="1254240" cy="455399"/>
          </a:xfrm>
        </p:grpSpPr>
        <p:sp>
          <p:nvSpPr>
            <p:cNvPr id="39" name="Freeform 38">
              <a:extLst>
                <a:ext uri="{FF2B5EF4-FFF2-40B4-BE49-F238E27FC236}">
                  <a16:creationId xmlns:a16="http://schemas.microsoft.com/office/drawing/2014/main" id="{DFCFD503-1186-F647-9E74-FFF6427E253E}"/>
                </a:ext>
              </a:extLst>
            </p:cNvPr>
            <p:cNvSpPr/>
            <p:nvPr/>
          </p:nvSpPr>
          <p:spPr>
            <a:xfrm>
              <a:off x="4452480" y="3227400"/>
              <a:ext cx="1254240" cy="455399"/>
            </a:xfrm>
            <a:custGeom>
              <a:avLst>
                <a:gd name="f0" fmla="val 75"/>
              </a:avLst>
              <a:gdLst>
                <a:gd name="f1" fmla="val 10800000"/>
                <a:gd name="f2" fmla="val 5400000"/>
                <a:gd name="f3" fmla="val 16200000"/>
                <a:gd name="f4" fmla="val 180"/>
                <a:gd name="f5" fmla="val w"/>
                <a:gd name="f6" fmla="val h"/>
                <a:gd name="f7" fmla="val ss"/>
                <a:gd name="f8" fmla="val 0"/>
                <a:gd name="f9" fmla="*/ 5419351 1 1725033"/>
                <a:gd name="f10" fmla="val 45"/>
                <a:gd name="f11" fmla="val 10800"/>
                <a:gd name="f12" fmla="val -2147483647"/>
                <a:gd name="f13" fmla="val 2147483647"/>
                <a:gd name="f14" fmla="+- 0 0 0"/>
                <a:gd name="f15" fmla="abs f5"/>
                <a:gd name="f16" fmla="abs f6"/>
                <a:gd name="f17" fmla="abs f7"/>
                <a:gd name="f18" fmla="*/ f9 1 180"/>
                <a:gd name="f19" fmla="pin 0 f0 10800"/>
                <a:gd name="f20" fmla="+- 0 0 f2"/>
                <a:gd name="f21" fmla="*/ f14 f1 1"/>
                <a:gd name="f22" fmla="?: f15 f5 1"/>
                <a:gd name="f23" fmla="?: f16 f6 1"/>
                <a:gd name="f24" fmla="?: f17 f7 1"/>
                <a:gd name="f25" fmla="*/ f10 f18 1"/>
                <a:gd name="f26" fmla="+- f8 f19 0"/>
                <a:gd name="f27" fmla="*/ f21 1 f4"/>
                <a:gd name="f28" fmla="*/ f22 1 21600"/>
                <a:gd name="f29" fmla="*/ f23 1 21600"/>
                <a:gd name="f30" fmla="*/ 21600 f22 1"/>
                <a:gd name="f31" fmla="*/ 21600 f23 1"/>
                <a:gd name="f32" fmla="+- 0 0 f25"/>
                <a:gd name="f33" fmla="+- f27 0 f2"/>
                <a:gd name="f34" fmla="min f29 f28"/>
                <a:gd name="f35" fmla="*/ f30 1 f24"/>
                <a:gd name="f36" fmla="*/ f31 1 f24"/>
                <a:gd name="f37" fmla="*/ f32 f1 1"/>
                <a:gd name="f38" fmla="*/ f37 1 f9"/>
                <a:gd name="f39" fmla="+- f36 0 f19"/>
                <a:gd name="f40" fmla="+- f35 0 f19"/>
                <a:gd name="f41" fmla="*/ f19 f34 1"/>
                <a:gd name="f42" fmla="*/ f8 f34 1"/>
                <a:gd name="f43" fmla="*/ f26 f34 1"/>
                <a:gd name="f44" fmla="*/ f36 f34 1"/>
                <a:gd name="f45" fmla="*/ f35 f34 1"/>
                <a:gd name="f46" fmla="*/ 10800 f34 1"/>
                <a:gd name="f47" fmla="+- f38 0 f2"/>
                <a:gd name="f48" fmla="+- f42 0 f43"/>
                <a:gd name="f49" fmla="+- f43 0 f42"/>
                <a:gd name="f50" fmla="*/ f39 f34 1"/>
                <a:gd name="f51" fmla="*/ f40 f34 1"/>
                <a:gd name="f52" fmla="cos 1 f47"/>
                <a:gd name="f53" fmla="abs f48"/>
                <a:gd name="f54" fmla="abs f49"/>
                <a:gd name="f55" fmla="?: f48 f20 f2"/>
                <a:gd name="f56" fmla="?: f48 f2 f20"/>
                <a:gd name="f57" fmla="?: f48 f3 f2"/>
                <a:gd name="f58" fmla="?: f48 f2 f3"/>
                <a:gd name="f59" fmla="+- f44 0 f50"/>
                <a:gd name="f60" fmla="?: f49 f20 f2"/>
                <a:gd name="f61" fmla="?: f49 f2 f20"/>
                <a:gd name="f62" fmla="+- f45 0 f51"/>
                <a:gd name="f63" fmla="+- f50 0 f44"/>
                <a:gd name="f64" fmla="+- f51 0 f45"/>
                <a:gd name="f65" fmla="?: f48 0 f1"/>
                <a:gd name="f66" fmla="?: f48 f1 0"/>
                <a:gd name="f67" fmla="+- 0 0 f52"/>
                <a:gd name="f68" fmla="?: f48 f58 f57"/>
                <a:gd name="f69" fmla="?: f48 f57 f58"/>
                <a:gd name="f70" fmla="?: f49 f56 f55"/>
                <a:gd name="f71" fmla="abs f59"/>
                <a:gd name="f72" fmla="?: f59 0 f1"/>
                <a:gd name="f73" fmla="?: f59 f1 0"/>
                <a:gd name="f74" fmla="?: f59 f60 f61"/>
                <a:gd name="f75" fmla="abs f62"/>
                <a:gd name="f76" fmla="abs f63"/>
                <a:gd name="f77" fmla="?: f62 f20 f2"/>
                <a:gd name="f78" fmla="?: f62 f2 f20"/>
                <a:gd name="f79" fmla="?: f62 f3 f2"/>
                <a:gd name="f80" fmla="?: f62 f2 f3"/>
                <a:gd name="f81" fmla="abs f64"/>
                <a:gd name="f82" fmla="?: f64 f20 f2"/>
                <a:gd name="f83" fmla="?: f64 f2 f20"/>
                <a:gd name="f84" fmla="?: f64 f66 f65"/>
                <a:gd name="f85" fmla="?: f64 f65 f66"/>
                <a:gd name="f86" fmla="*/ f19 f67 1"/>
                <a:gd name="f87" fmla="?: f49 f69 f68"/>
                <a:gd name="f88" fmla="?: f49 f73 f72"/>
                <a:gd name="f89" fmla="?: f49 f72 f73"/>
                <a:gd name="f90" fmla="?: f62 f80 f79"/>
                <a:gd name="f91" fmla="?: f62 f79 f80"/>
                <a:gd name="f92" fmla="?: f63 f78 f77"/>
                <a:gd name="f93" fmla="?: f48 f84 f85"/>
                <a:gd name="f94" fmla="?: f48 f82 f83"/>
                <a:gd name="f95" fmla="*/ f86 3163 1"/>
                <a:gd name="f96" fmla="?: f59 f88 f89"/>
                <a:gd name="f97" fmla="?: f63 f91 f90"/>
                <a:gd name="f98" fmla="*/ f95 1 7636"/>
                <a:gd name="f99" fmla="+- f8 f98 0"/>
                <a:gd name="f100" fmla="+- f35 0 f98"/>
                <a:gd name="f101" fmla="+- f36 0 f98"/>
                <a:gd name="f102" fmla="*/ f99 f34 1"/>
                <a:gd name="f103" fmla="*/ f100 f34 1"/>
                <a:gd name="f104" fmla="*/ f101 f34 1"/>
              </a:gdLst>
              <a:ahLst>
                <a:ahXY gdRefX="f0" minX="f8" maxX="f11">
                  <a:pos x="f41" y="f42"/>
                </a:ahXY>
              </a:ahLst>
              <a:cxnLst>
                <a:cxn ang="3cd4">
                  <a:pos x="hc" y="t"/>
                </a:cxn>
                <a:cxn ang="0">
                  <a:pos x="r" y="vc"/>
                </a:cxn>
                <a:cxn ang="cd4">
                  <a:pos x="hc" y="b"/>
                </a:cxn>
                <a:cxn ang="cd2">
                  <a:pos x="l" y="vc"/>
                </a:cxn>
                <a:cxn ang="f33">
                  <a:pos x="f46" y="f46"/>
                </a:cxn>
              </a:cxnLst>
              <a:rect l="f102" t="f102" r="f103" b="f104"/>
              <a:pathLst>
                <a:path>
                  <a:moveTo>
                    <a:pt x="f43" y="f42"/>
                  </a:moveTo>
                  <a:arcTo wR="f53" hR="f54" stAng="f87" swAng="f70"/>
                  <a:lnTo>
                    <a:pt x="f42" y="f50"/>
                  </a:lnTo>
                  <a:arcTo wR="f54" hR="f71" stAng="f96" swAng="f74"/>
                  <a:lnTo>
                    <a:pt x="f51" y="f44"/>
                  </a:lnTo>
                  <a:arcTo wR="f75" hR="f76" stAng="f97" swAng="f92"/>
                  <a:lnTo>
                    <a:pt x="f45" y="f43"/>
                  </a:lnTo>
                  <a:arcTo wR="f81" hR="f53" stAng="f93" swAng="f94"/>
                  <a:close/>
                </a:path>
              </a:pathLst>
            </a:custGeom>
            <a:solidFill>
              <a:srgbClr val="000000"/>
            </a:solidFill>
            <a:ln w="12600">
              <a:solidFill>
                <a:srgbClr val="666666"/>
              </a:solidFill>
              <a:prstDash val="solid"/>
              <a:round/>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sp>
          <p:nvSpPr>
            <p:cNvPr id="40" name="Freeform 39">
              <a:extLst>
                <a:ext uri="{FF2B5EF4-FFF2-40B4-BE49-F238E27FC236}">
                  <a16:creationId xmlns:a16="http://schemas.microsoft.com/office/drawing/2014/main" id="{753F24AE-BF8B-4347-8D27-A01281A052B4}"/>
                </a:ext>
              </a:extLst>
            </p:cNvPr>
            <p:cNvSpPr/>
            <p:nvPr/>
          </p:nvSpPr>
          <p:spPr>
            <a:xfrm>
              <a:off x="4452480" y="3263760"/>
              <a:ext cx="1254240" cy="38088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10800 f9 1"/>
                <a:gd name="f13" fmla="*/ f10 1 f2"/>
                <a:gd name="f14" fmla="+- f13 0 f1"/>
              </a:gdLst>
              <a:ahLst/>
              <a:cxnLst>
                <a:cxn ang="3cd4">
                  <a:pos x="hc" y="t"/>
                </a:cxn>
                <a:cxn ang="0">
                  <a:pos x="r" y="vc"/>
                </a:cxn>
                <a:cxn ang="cd4">
                  <a:pos x="hc" y="b"/>
                </a:cxn>
                <a:cxn ang="cd2">
                  <a:pos x="l" y="vc"/>
                </a:cxn>
                <a:cxn ang="f14">
                  <a:pos x="f11" y="f12"/>
                </a:cxn>
              </a:cxnLst>
              <a:rect l="l" t="t" r="r" b="b"/>
              <a:pathLst>
                <a:path w="21600" h="21600">
                  <a:moveTo>
                    <a:pt x="f5" y="f5"/>
                  </a:moveTo>
                  <a:lnTo>
                    <a:pt x="f6" y="f5"/>
                  </a:lnTo>
                  <a:lnTo>
                    <a:pt x="f6" y="f6"/>
                  </a:lnTo>
                  <a:lnTo>
                    <a:pt x="f5" y="f6"/>
                  </a:lnTo>
                  <a:lnTo>
                    <a:pt x="f5" y="f5"/>
                  </a:lnTo>
                  <a:close/>
                </a:path>
              </a:pathLst>
            </a:custGeom>
            <a:noFill/>
            <a:ln>
              <a:noFill/>
              <a:prstDash val="solid"/>
            </a:ln>
          </p:spPr>
          <p:txBody>
            <a:bodyPr wrap="square" lIns="46042" tIns="46042" rIns="81961" bIns="46042" anchor="ctr" anchorCtr="0" compatLnSpc="1">
              <a:noAutofit/>
            </a:bodyPr>
            <a:lstStyle/>
            <a:p>
              <a:pPr algn="ct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FFFFFF"/>
                  </a:solidFill>
                  <a:latin typeface="Optima" pitchFamily="2"/>
                  <a:ea typeface="Optima" pitchFamily="2"/>
                  <a:cs typeface="Optima" pitchFamily="2"/>
                </a:rPr>
                <a:t>expr 1</a:t>
              </a:r>
            </a:p>
          </p:txBody>
        </p:sp>
      </p:grpSp>
      <p:sp>
        <p:nvSpPr>
          <p:cNvPr id="41" name="Straight Connector 40">
            <a:extLst>
              <a:ext uri="{FF2B5EF4-FFF2-40B4-BE49-F238E27FC236}">
                <a16:creationId xmlns:a16="http://schemas.microsoft.com/office/drawing/2014/main" id="{62310530-8A21-4A46-9008-874F5F04BA0B}"/>
              </a:ext>
            </a:extLst>
          </p:cNvPr>
          <p:cNvSpPr/>
          <p:nvPr/>
        </p:nvSpPr>
        <p:spPr>
          <a:xfrm flipV="1">
            <a:off x="4561594" y="3340175"/>
            <a:ext cx="1306" cy="609977"/>
          </a:xfrm>
          <a:prstGeom prst="line">
            <a:avLst/>
          </a:prstGeom>
          <a:noFill/>
          <a:ln w="12600">
            <a:solidFill>
              <a:srgbClr val="666666"/>
            </a:solidFill>
            <a:prstDash val="solid"/>
            <a:round/>
            <a:tailEnd type="arrow"/>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grpSp>
        <p:nvGrpSpPr>
          <p:cNvPr id="42" name="Group 41">
            <a:extLst>
              <a:ext uri="{FF2B5EF4-FFF2-40B4-BE49-F238E27FC236}">
                <a16:creationId xmlns:a16="http://schemas.microsoft.com/office/drawing/2014/main" id="{33BB0F82-A3E2-3947-9647-3E004468E142}"/>
              </a:ext>
            </a:extLst>
          </p:cNvPr>
          <p:cNvGrpSpPr/>
          <p:nvPr/>
        </p:nvGrpSpPr>
        <p:grpSpPr>
          <a:xfrm>
            <a:off x="4027375" y="3953417"/>
            <a:ext cx="1137665" cy="827451"/>
            <a:chOff x="4439880" y="4358520"/>
            <a:chExt cx="1254240" cy="912239"/>
          </a:xfrm>
        </p:grpSpPr>
        <p:sp>
          <p:nvSpPr>
            <p:cNvPr id="43" name="Freeform 42">
              <a:extLst>
                <a:ext uri="{FF2B5EF4-FFF2-40B4-BE49-F238E27FC236}">
                  <a16:creationId xmlns:a16="http://schemas.microsoft.com/office/drawing/2014/main" id="{7025D9A5-0E5B-6D4B-B49E-3B530B6BCBC6}"/>
                </a:ext>
              </a:extLst>
            </p:cNvPr>
            <p:cNvSpPr/>
            <p:nvPr/>
          </p:nvSpPr>
          <p:spPr>
            <a:xfrm>
              <a:off x="4439880" y="4358520"/>
              <a:ext cx="1254240" cy="912239"/>
            </a:xfrm>
            <a:custGeom>
              <a:avLst>
                <a:gd name="f0" fmla="val 37"/>
              </a:avLst>
              <a:gdLst>
                <a:gd name="f1" fmla="val 10800000"/>
                <a:gd name="f2" fmla="val 5400000"/>
                <a:gd name="f3" fmla="val 16200000"/>
                <a:gd name="f4" fmla="val 180"/>
                <a:gd name="f5" fmla="val w"/>
                <a:gd name="f6" fmla="val h"/>
                <a:gd name="f7" fmla="val ss"/>
                <a:gd name="f8" fmla="val 0"/>
                <a:gd name="f9" fmla="*/ 5419351 1 1725033"/>
                <a:gd name="f10" fmla="val 45"/>
                <a:gd name="f11" fmla="val 10800"/>
                <a:gd name="f12" fmla="val -2147483647"/>
                <a:gd name="f13" fmla="val 2147483647"/>
                <a:gd name="f14" fmla="+- 0 0 0"/>
                <a:gd name="f15" fmla="abs f5"/>
                <a:gd name="f16" fmla="abs f6"/>
                <a:gd name="f17" fmla="abs f7"/>
                <a:gd name="f18" fmla="*/ f9 1 180"/>
                <a:gd name="f19" fmla="pin 0 f0 10800"/>
                <a:gd name="f20" fmla="+- 0 0 f2"/>
                <a:gd name="f21" fmla="*/ f14 f1 1"/>
                <a:gd name="f22" fmla="?: f15 f5 1"/>
                <a:gd name="f23" fmla="?: f16 f6 1"/>
                <a:gd name="f24" fmla="?: f17 f7 1"/>
                <a:gd name="f25" fmla="*/ f10 f18 1"/>
                <a:gd name="f26" fmla="+- f8 f19 0"/>
                <a:gd name="f27" fmla="*/ f21 1 f4"/>
                <a:gd name="f28" fmla="*/ f22 1 21600"/>
                <a:gd name="f29" fmla="*/ f23 1 21600"/>
                <a:gd name="f30" fmla="*/ 21600 f22 1"/>
                <a:gd name="f31" fmla="*/ 21600 f23 1"/>
                <a:gd name="f32" fmla="+- 0 0 f25"/>
                <a:gd name="f33" fmla="+- f27 0 f2"/>
                <a:gd name="f34" fmla="min f29 f28"/>
                <a:gd name="f35" fmla="*/ f30 1 f24"/>
                <a:gd name="f36" fmla="*/ f31 1 f24"/>
                <a:gd name="f37" fmla="*/ f32 f1 1"/>
                <a:gd name="f38" fmla="*/ f37 1 f9"/>
                <a:gd name="f39" fmla="+- f36 0 f19"/>
                <a:gd name="f40" fmla="+- f35 0 f19"/>
                <a:gd name="f41" fmla="*/ f19 f34 1"/>
                <a:gd name="f42" fmla="*/ f8 f34 1"/>
                <a:gd name="f43" fmla="*/ f26 f34 1"/>
                <a:gd name="f44" fmla="*/ f36 f34 1"/>
                <a:gd name="f45" fmla="*/ f35 f34 1"/>
                <a:gd name="f46" fmla="*/ 10800 f34 1"/>
                <a:gd name="f47" fmla="+- f38 0 f2"/>
                <a:gd name="f48" fmla="+- f42 0 f43"/>
                <a:gd name="f49" fmla="+- f43 0 f42"/>
                <a:gd name="f50" fmla="*/ f39 f34 1"/>
                <a:gd name="f51" fmla="*/ f40 f34 1"/>
                <a:gd name="f52" fmla="cos 1 f47"/>
                <a:gd name="f53" fmla="abs f48"/>
                <a:gd name="f54" fmla="abs f49"/>
                <a:gd name="f55" fmla="?: f48 f20 f2"/>
                <a:gd name="f56" fmla="?: f48 f2 f20"/>
                <a:gd name="f57" fmla="?: f48 f3 f2"/>
                <a:gd name="f58" fmla="?: f48 f2 f3"/>
                <a:gd name="f59" fmla="+- f44 0 f50"/>
                <a:gd name="f60" fmla="?: f49 f20 f2"/>
                <a:gd name="f61" fmla="?: f49 f2 f20"/>
                <a:gd name="f62" fmla="+- f45 0 f51"/>
                <a:gd name="f63" fmla="+- f50 0 f44"/>
                <a:gd name="f64" fmla="+- f51 0 f45"/>
                <a:gd name="f65" fmla="?: f48 0 f1"/>
                <a:gd name="f66" fmla="?: f48 f1 0"/>
                <a:gd name="f67" fmla="+- 0 0 f52"/>
                <a:gd name="f68" fmla="?: f48 f58 f57"/>
                <a:gd name="f69" fmla="?: f48 f57 f58"/>
                <a:gd name="f70" fmla="?: f49 f56 f55"/>
                <a:gd name="f71" fmla="abs f59"/>
                <a:gd name="f72" fmla="?: f59 0 f1"/>
                <a:gd name="f73" fmla="?: f59 f1 0"/>
                <a:gd name="f74" fmla="?: f59 f60 f61"/>
                <a:gd name="f75" fmla="abs f62"/>
                <a:gd name="f76" fmla="abs f63"/>
                <a:gd name="f77" fmla="?: f62 f20 f2"/>
                <a:gd name="f78" fmla="?: f62 f2 f20"/>
                <a:gd name="f79" fmla="?: f62 f3 f2"/>
                <a:gd name="f80" fmla="?: f62 f2 f3"/>
                <a:gd name="f81" fmla="abs f64"/>
                <a:gd name="f82" fmla="?: f64 f20 f2"/>
                <a:gd name="f83" fmla="?: f64 f2 f20"/>
                <a:gd name="f84" fmla="?: f64 f66 f65"/>
                <a:gd name="f85" fmla="?: f64 f65 f66"/>
                <a:gd name="f86" fmla="*/ f19 f67 1"/>
                <a:gd name="f87" fmla="?: f49 f69 f68"/>
                <a:gd name="f88" fmla="?: f49 f73 f72"/>
                <a:gd name="f89" fmla="?: f49 f72 f73"/>
                <a:gd name="f90" fmla="?: f62 f80 f79"/>
                <a:gd name="f91" fmla="?: f62 f79 f80"/>
                <a:gd name="f92" fmla="?: f63 f78 f77"/>
                <a:gd name="f93" fmla="?: f48 f84 f85"/>
                <a:gd name="f94" fmla="?: f48 f82 f83"/>
                <a:gd name="f95" fmla="*/ f86 3163 1"/>
                <a:gd name="f96" fmla="?: f59 f88 f89"/>
                <a:gd name="f97" fmla="?: f63 f91 f90"/>
                <a:gd name="f98" fmla="*/ f95 1 7636"/>
                <a:gd name="f99" fmla="+- f8 f98 0"/>
                <a:gd name="f100" fmla="+- f35 0 f98"/>
                <a:gd name="f101" fmla="+- f36 0 f98"/>
                <a:gd name="f102" fmla="*/ f99 f34 1"/>
                <a:gd name="f103" fmla="*/ f100 f34 1"/>
                <a:gd name="f104" fmla="*/ f101 f34 1"/>
              </a:gdLst>
              <a:ahLst>
                <a:ahXY gdRefX="f0" minX="f8" maxX="f11">
                  <a:pos x="f41" y="f42"/>
                </a:ahXY>
              </a:ahLst>
              <a:cxnLst>
                <a:cxn ang="3cd4">
                  <a:pos x="hc" y="t"/>
                </a:cxn>
                <a:cxn ang="0">
                  <a:pos x="r" y="vc"/>
                </a:cxn>
                <a:cxn ang="cd4">
                  <a:pos x="hc" y="b"/>
                </a:cxn>
                <a:cxn ang="cd2">
                  <a:pos x="l" y="vc"/>
                </a:cxn>
                <a:cxn ang="f33">
                  <a:pos x="f46" y="f46"/>
                </a:cxn>
              </a:cxnLst>
              <a:rect l="f102" t="f102" r="f103" b="f104"/>
              <a:pathLst>
                <a:path>
                  <a:moveTo>
                    <a:pt x="f43" y="f42"/>
                  </a:moveTo>
                  <a:arcTo wR="f53" hR="f54" stAng="f87" swAng="f70"/>
                  <a:lnTo>
                    <a:pt x="f42" y="f50"/>
                  </a:lnTo>
                  <a:arcTo wR="f54" hR="f71" stAng="f96" swAng="f74"/>
                  <a:lnTo>
                    <a:pt x="f51" y="f44"/>
                  </a:lnTo>
                  <a:arcTo wR="f75" hR="f76" stAng="f97" swAng="f92"/>
                  <a:lnTo>
                    <a:pt x="f45" y="f43"/>
                  </a:lnTo>
                  <a:arcTo wR="f81" hR="f53" stAng="f93" swAng="f94"/>
                  <a:close/>
                </a:path>
              </a:pathLst>
            </a:custGeom>
            <a:solidFill>
              <a:srgbClr val="000000"/>
            </a:solidFill>
            <a:ln w="12600">
              <a:solidFill>
                <a:srgbClr val="666666"/>
              </a:solidFill>
              <a:prstDash val="solid"/>
              <a:round/>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sp>
          <p:nvSpPr>
            <p:cNvPr id="44" name="Freeform 43">
              <a:extLst>
                <a:ext uri="{FF2B5EF4-FFF2-40B4-BE49-F238E27FC236}">
                  <a16:creationId xmlns:a16="http://schemas.microsoft.com/office/drawing/2014/main" id="{58A32A1F-94C1-2447-BCCF-E4B7FFCA9CE0}"/>
                </a:ext>
              </a:extLst>
            </p:cNvPr>
            <p:cNvSpPr/>
            <p:nvPr/>
          </p:nvSpPr>
          <p:spPr>
            <a:xfrm>
              <a:off x="4439880" y="4433040"/>
              <a:ext cx="1254240" cy="761759"/>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10800 f9 1"/>
                <a:gd name="f13" fmla="*/ f10 1 f2"/>
                <a:gd name="f14" fmla="+- f13 0 f1"/>
              </a:gdLst>
              <a:ahLst/>
              <a:cxnLst>
                <a:cxn ang="3cd4">
                  <a:pos x="hc" y="t"/>
                </a:cxn>
                <a:cxn ang="0">
                  <a:pos x="r" y="vc"/>
                </a:cxn>
                <a:cxn ang="cd4">
                  <a:pos x="hc" y="b"/>
                </a:cxn>
                <a:cxn ang="cd2">
                  <a:pos x="l" y="vc"/>
                </a:cxn>
                <a:cxn ang="f14">
                  <a:pos x="f11" y="f12"/>
                </a:cxn>
              </a:cxnLst>
              <a:rect l="l" t="t" r="r" b="b"/>
              <a:pathLst>
                <a:path w="21600" h="21600">
                  <a:moveTo>
                    <a:pt x="f5" y="f5"/>
                  </a:moveTo>
                  <a:lnTo>
                    <a:pt x="f6" y="f5"/>
                  </a:lnTo>
                  <a:lnTo>
                    <a:pt x="f6" y="f6"/>
                  </a:lnTo>
                  <a:lnTo>
                    <a:pt x="f5" y="f6"/>
                  </a:lnTo>
                  <a:lnTo>
                    <a:pt x="f5" y="f5"/>
                  </a:lnTo>
                  <a:close/>
                </a:path>
              </a:pathLst>
            </a:custGeom>
            <a:noFill/>
            <a:ln>
              <a:noFill/>
              <a:prstDash val="solid"/>
            </a:ln>
          </p:spPr>
          <p:txBody>
            <a:bodyPr wrap="square" lIns="46042" tIns="46042" rIns="81961" bIns="46042" anchor="ctr" anchorCtr="0" compatLnSpc="1">
              <a:noAutofit/>
            </a:bodyPr>
            <a:lstStyle/>
            <a:p>
              <a:pPr algn="ct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FFFFFF"/>
                  </a:solidFill>
                  <a:latin typeface="Optima" pitchFamily="2"/>
                  <a:ea typeface="Optima" pitchFamily="2"/>
                  <a:cs typeface="Optima" pitchFamily="2"/>
                </a:rPr>
                <a:t>John eats</a:t>
              </a:r>
            </a:p>
            <a:p>
              <a:pPr algn="ct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FFFFFF"/>
                  </a:solidFill>
                  <a:latin typeface="Optima" pitchFamily="2"/>
                  <a:ea typeface="Optima" pitchFamily="2"/>
                  <a:cs typeface="Optima" pitchFamily="2"/>
                </a:rPr>
                <a:t>sandwich</a:t>
              </a:r>
            </a:p>
          </p:txBody>
        </p:sp>
      </p:grpSp>
      <p:grpSp>
        <p:nvGrpSpPr>
          <p:cNvPr id="45" name="Group 44">
            <a:extLst>
              <a:ext uri="{FF2B5EF4-FFF2-40B4-BE49-F238E27FC236}">
                <a16:creationId xmlns:a16="http://schemas.microsoft.com/office/drawing/2014/main" id="{4B68624E-048F-1B42-9440-2ADCFC6EEFD5}"/>
              </a:ext>
            </a:extLst>
          </p:cNvPr>
          <p:cNvGrpSpPr/>
          <p:nvPr/>
        </p:nvGrpSpPr>
        <p:grpSpPr>
          <a:xfrm>
            <a:off x="5389699" y="3953417"/>
            <a:ext cx="1137338" cy="827451"/>
            <a:chOff x="5941800" y="4358520"/>
            <a:chExt cx="1253880" cy="912239"/>
          </a:xfrm>
        </p:grpSpPr>
        <p:sp>
          <p:nvSpPr>
            <p:cNvPr id="46" name="Freeform 45">
              <a:extLst>
                <a:ext uri="{FF2B5EF4-FFF2-40B4-BE49-F238E27FC236}">
                  <a16:creationId xmlns:a16="http://schemas.microsoft.com/office/drawing/2014/main" id="{063D03A3-1A5A-4D48-B267-68D9D8628610}"/>
                </a:ext>
              </a:extLst>
            </p:cNvPr>
            <p:cNvSpPr/>
            <p:nvPr/>
          </p:nvSpPr>
          <p:spPr>
            <a:xfrm>
              <a:off x="5941800" y="4358520"/>
              <a:ext cx="1253880" cy="912239"/>
            </a:xfrm>
            <a:custGeom>
              <a:avLst>
                <a:gd name="f0" fmla="val 37"/>
              </a:avLst>
              <a:gdLst>
                <a:gd name="f1" fmla="val 10800000"/>
                <a:gd name="f2" fmla="val 5400000"/>
                <a:gd name="f3" fmla="val 16200000"/>
                <a:gd name="f4" fmla="val 180"/>
                <a:gd name="f5" fmla="val w"/>
                <a:gd name="f6" fmla="val h"/>
                <a:gd name="f7" fmla="val ss"/>
                <a:gd name="f8" fmla="val 0"/>
                <a:gd name="f9" fmla="*/ 5419351 1 1725033"/>
                <a:gd name="f10" fmla="val 45"/>
                <a:gd name="f11" fmla="val 10800"/>
                <a:gd name="f12" fmla="val -2147483647"/>
                <a:gd name="f13" fmla="val 2147483647"/>
                <a:gd name="f14" fmla="+- 0 0 0"/>
                <a:gd name="f15" fmla="abs f5"/>
                <a:gd name="f16" fmla="abs f6"/>
                <a:gd name="f17" fmla="abs f7"/>
                <a:gd name="f18" fmla="*/ f9 1 180"/>
                <a:gd name="f19" fmla="pin 0 f0 10800"/>
                <a:gd name="f20" fmla="+- 0 0 f2"/>
                <a:gd name="f21" fmla="*/ f14 f1 1"/>
                <a:gd name="f22" fmla="?: f15 f5 1"/>
                <a:gd name="f23" fmla="?: f16 f6 1"/>
                <a:gd name="f24" fmla="?: f17 f7 1"/>
                <a:gd name="f25" fmla="*/ f10 f18 1"/>
                <a:gd name="f26" fmla="+- f8 f19 0"/>
                <a:gd name="f27" fmla="*/ f21 1 f4"/>
                <a:gd name="f28" fmla="*/ f22 1 21600"/>
                <a:gd name="f29" fmla="*/ f23 1 21600"/>
                <a:gd name="f30" fmla="*/ 21600 f22 1"/>
                <a:gd name="f31" fmla="*/ 21600 f23 1"/>
                <a:gd name="f32" fmla="+- 0 0 f25"/>
                <a:gd name="f33" fmla="+- f27 0 f2"/>
                <a:gd name="f34" fmla="min f29 f28"/>
                <a:gd name="f35" fmla="*/ f30 1 f24"/>
                <a:gd name="f36" fmla="*/ f31 1 f24"/>
                <a:gd name="f37" fmla="*/ f32 f1 1"/>
                <a:gd name="f38" fmla="*/ f37 1 f9"/>
                <a:gd name="f39" fmla="+- f36 0 f19"/>
                <a:gd name="f40" fmla="+- f35 0 f19"/>
                <a:gd name="f41" fmla="*/ f19 f34 1"/>
                <a:gd name="f42" fmla="*/ f8 f34 1"/>
                <a:gd name="f43" fmla="*/ f26 f34 1"/>
                <a:gd name="f44" fmla="*/ f36 f34 1"/>
                <a:gd name="f45" fmla="*/ f35 f34 1"/>
                <a:gd name="f46" fmla="*/ 10800 f34 1"/>
                <a:gd name="f47" fmla="+- f38 0 f2"/>
                <a:gd name="f48" fmla="+- f42 0 f43"/>
                <a:gd name="f49" fmla="+- f43 0 f42"/>
                <a:gd name="f50" fmla="*/ f39 f34 1"/>
                <a:gd name="f51" fmla="*/ f40 f34 1"/>
                <a:gd name="f52" fmla="cos 1 f47"/>
                <a:gd name="f53" fmla="abs f48"/>
                <a:gd name="f54" fmla="abs f49"/>
                <a:gd name="f55" fmla="?: f48 f20 f2"/>
                <a:gd name="f56" fmla="?: f48 f2 f20"/>
                <a:gd name="f57" fmla="?: f48 f3 f2"/>
                <a:gd name="f58" fmla="?: f48 f2 f3"/>
                <a:gd name="f59" fmla="+- f44 0 f50"/>
                <a:gd name="f60" fmla="?: f49 f20 f2"/>
                <a:gd name="f61" fmla="?: f49 f2 f20"/>
                <a:gd name="f62" fmla="+- f45 0 f51"/>
                <a:gd name="f63" fmla="+- f50 0 f44"/>
                <a:gd name="f64" fmla="+- f51 0 f45"/>
                <a:gd name="f65" fmla="?: f48 0 f1"/>
                <a:gd name="f66" fmla="?: f48 f1 0"/>
                <a:gd name="f67" fmla="+- 0 0 f52"/>
                <a:gd name="f68" fmla="?: f48 f58 f57"/>
                <a:gd name="f69" fmla="?: f48 f57 f58"/>
                <a:gd name="f70" fmla="?: f49 f56 f55"/>
                <a:gd name="f71" fmla="abs f59"/>
                <a:gd name="f72" fmla="?: f59 0 f1"/>
                <a:gd name="f73" fmla="?: f59 f1 0"/>
                <a:gd name="f74" fmla="?: f59 f60 f61"/>
                <a:gd name="f75" fmla="abs f62"/>
                <a:gd name="f76" fmla="abs f63"/>
                <a:gd name="f77" fmla="?: f62 f20 f2"/>
                <a:gd name="f78" fmla="?: f62 f2 f20"/>
                <a:gd name="f79" fmla="?: f62 f3 f2"/>
                <a:gd name="f80" fmla="?: f62 f2 f3"/>
                <a:gd name="f81" fmla="abs f64"/>
                <a:gd name="f82" fmla="?: f64 f20 f2"/>
                <a:gd name="f83" fmla="?: f64 f2 f20"/>
                <a:gd name="f84" fmla="?: f64 f66 f65"/>
                <a:gd name="f85" fmla="?: f64 f65 f66"/>
                <a:gd name="f86" fmla="*/ f19 f67 1"/>
                <a:gd name="f87" fmla="?: f49 f69 f68"/>
                <a:gd name="f88" fmla="?: f49 f73 f72"/>
                <a:gd name="f89" fmla="?: f49 f72 f73"/>
                <a:gd name="f90" fmla="?: f62 f80 f79"/>
                <a:gd name="f91" fmla="?: f62 f79 f80"/>
                <a:gd name="f92" fmla="?: f63 f78 f77"/>
                <a:gd name="f93" fmla="?: f48 f84 f85"/>
                <a:gd name="f94" fmla="?: f48 f82 f83"/>
                <a:gd name="f95" fmla="*/ f86 3163 1"/>
                <a:gd name="f96" fmla="?: f59 f88 f89"/>
                <a:gd name="f97" fmla="?: f63 f91 f90"/>
                <a:gd name="f98" fmla="*/ f95 1 7636"/>
                <a:gd name="f99" fmla="+- f8 f98 0"/>
                <a:gd name="f100" fmla="+- f35 0 f98"/>
                <a:gd name="f101" fmla="+- f36 0 f98"/>
                <a:gd name="f102" fmla="*/ f99 f34 1"/>
                <a:gd name="f103" fmla="*/ f100 f34 1"/>
                <a:gd name="f104" fmla="*/ f101 f34 1"/>
              </a:gdLst>
              <a:ahLst>
                <a:ahXY gdRefX="f0" minX="f8" maxX="f11">
                  <a:pos x="f41" y="f42"/>
                </a:ahXY>
              </a:ahLst>
              <a:cxnLst>
                <a:cxn ang="3cd4">
                  <a:pos x="hc" y="t"/>
                </a:cxn>
                <a:cxn ang="0">
                  <a:pos x="r" y="vc"/>
                </a:cxn>
                <a:cxn ang="cd4">
                  <a:pos x="hc" y="b"/>
                </a:cxn>
                <a:cxn ang="cd2">
                  <a:pos x="l" y="vc"/>
                </a:cxn>
                <a:cxn ang="f33">
                  <a:pos x="f46" y="f46"/>
                </a:cxn>
              </a:cxnLst>
              <a:rect l="f102" t="f102" r="f103" b="f104"/>
              <a:pathLst>
                <a:path>
                  <a:moveTo>
                    <a:pt x="f43" y="f42"/>
                  </a:moveTo>
                  <a:arcTo wR="f53" hR="f54" stAng="f87" swAng="f70"/>
                  <a:lnTo>
                    <a:pt x="f42" y="f50"/>
                  </a:lnTo>
                  <a:arcTo wR="f54" hR="f71" stAng="f96" swAng="f74"/>
                  <a:lnTo>
                    <a:pt x="f51" y="f44"/>
                  </a:lnTo>
                  <a:arcTo wR="f75" hR="f76" stAng="f97" swAng="f92"/>
                  <a:lnTo>
                    <a:pt x="f45" y="f43"/>
                  </a:lnTo>
                  <a:arcTo wR="f81" hR="f53" stAng="f93" swAng="f94"/>
                  <a:close/>
                </a:path>
              </a:pathLst>
            </a:custGeom>
            <a:solidFill>
              <a:srgbClr val="000000"/>
            </a:solidFill>
            <a:ln w="12600">
              <a:solidFill>
                <a:srgbClr val="666666"/>
              </a:solidFill>
              <a:prstDash val="solid"/>
              <a:round/>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sp>
          <p:nvSpPr>
            <p:cNvPr id="47" name="Freeform 46">
              <a:extLst>
                <a:ext uri="{FF2B5EF4-FFF2-40B4-BE49-F238E27FC236}">
                  <a16:creationId xmlns:a16="http://schemas.microsoft.com/office/drawing/2014/main" id="{17950AD1-DA55-B24A-B3C0-35B1525C8E7C}"/>
                </a:ext>
              </a:extLst>
            </p:cNvPr>
            <p:cNvSpPr/>
            <p:nvPr/>
          </p:nvSpPr>
          <p:spPr>
            <a:xfrm>
              <a:off x="5941800" y="4433040"/>
              <a:ext cx="1253880" cy="761759"/>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10800 f9 1"/>
                <a:gd name="f13" fmla="*/ f10 1 f2"/>
                <a:gd name="f14" fmla="+- f13 0 f1"/>
              </a:gdLst>
              <a:ahLst/>
              <a:cxnLst>
                <a:cxn ang="3cd4">
                  <a:pos x="hc" y="t"/>
                </a:cxn>
                <a:cxn ang="0">
                  <a:pos x="r" y="vc"/>
                </a:cxn>
                <a:cxn ang="cd4">
                  <a:pos x="hc" y="b"/>
                </a:cxn>
                <a:cxn ang="cd2">
                  <a:pos x="l" y="vc"/>
                </a:cxn>
                <a:cxn ang="f14">
                  <a:pos x="f11" y="f12"/>
                </a:cxn>
              </a:cxnLst>
              <a:rect l="l" t="t" r="r" b="b"/>
              <a:pathLst>
                <a:path w="21600" h="21600">
                  <a:moveTo>
                    <a:pt x="f5" y="f5"/>
                  </a:moveTo>
                  <a:lnTo>
                    <a:pt x="f6" y="f5"/>
                  </a:lnTo>
                  <a:lnTo>
                    <a:pt x="f6" y="f6"/>
                  </a:lnTo>
                  <a:lnTo>
                    <a:pt x="f5" y="f6"/>
                  </a:lnTo>
                  <a:lnTo>
                    <a:pt x="f5" y="f5"/>
                  </a:lnTo>
                  <a:close/>
                </a:path>
              </a:pathLst>
            </a:custGeom>
            <a:noFill/>
            <a:ln>
              <a:noFill/>
              <a:prstDash val="solid"/>
            </a:ln>
          </p:spPr>
          <p:txBody>
            <a:bodyPr wrap="square" lIns="46042" tIns="46042" rIns="81961" bIns="46042" anchor="ctr" anchorCtr="0" compatLnSpc="1">
              <a:noAutofit/>
            </a:bodyPr>
            <a:lstStyle/>
            <a:p>
              <a:pPr algn="ct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FFFFFF"/>
                  </a:solidFill>
                  <a:latin typeface="Optima" pitchFamily="2"/>
                  <a:ea typeface="Optima" pitchFamily="2"/>
                  <a:cs typeface="Optima" pitchFamily="2"/>
                </a:rPr>
                <a:t>John goes outside</a:t>
              </a:r>
            </a:p>
          </p:txBody>
        </p:sp>
      </p:grpSp>
      <p:grpSp>
        <p:nvGrpSpPr>
          <p:cNvPr id="48" name="Group 47">
            <a:extLst>
              <a:ext uri="{FF2B5EF4-FFF2-40B4-BE49-F238E27FC236}">
                <a16:creationId xmlns:a16="http://schemas.microsoft.com/office/drawing/2014/main" id="{8FCBA654-F9F7-8B4C-A3F3-768B3AD836F7}"/>
              </a:ext>
            </a:extLst>
          </p:cNvPr>
          <p:cNvGrpSpPr/>
          <p:nvPr/>
        </p:nvGrpSpPr>
        <p:grpSpPr>
          <a:xfrm>
            <a:off x="6741573" y="2927429"/>
            <a:ext cx="1137665" cy="413072"/>
            <a:chOff x="7432200" y="3227400"/>
            <a:chExt cx="1254240" cy="455399"/>
          </a:xfrm>
        </p:grpSpPr>
        <p:sp>
          <p:nvSpPr>
            <p:cNvPr id="49" name="Freeform 48">
              <a:extLst>
                <a:ext uri="{FF2B5EF4-FFF2-40B4-BE49-F238E27FC236}">
                  <a16:creationId xmlns:a16="http://schemas.microsoft.com/office/drawing/2014/main" id="{767CBA92-5EF5-AD4C-A5D1-010FD745D68C}"/>
                </a:ext>
              </a:extLst>
            </p:cNvPr>
            <p:cNvSpPr/>
            <p:nvPr/>
          </p:nvSpPr>
          <p:spPr>
            <a:xfrm>
              <a:off x="7432200" y="3227400"/>
              <a:ext cx="1254240" cy="455399"/>
            </a:xfrm>
            <a:custGeom>
              <a:avLst>
                <a:gd name="f0" fmla="val 75"/>
              </a:avLst>
              <a:gdLst>
                <a:gd name="f1" fmla="val 10800000"/>
                <a:gd name="f2" fmla="val 5400000"/>
                <a:gd name="f3" fmla="val 16200000"/>
                <a:gd name="f4" fmla="val 180"/>
                <a:gd name="f5" fmla="val w"/>
                <a:gd name="f6" fmla="val h"/>
                <a:gd name="f7" fmla="val ss"/>
                <a:gd name="f8" fmla="val 0"/>
                <a:gd name="f9" fmla="*/ 5419351 1 1725033"/>
                <a:gd name="f10" fmla="val 45"/>
                <a:gd name="f11" fmla="val 10800"/>
                <a:gd name="f12" fmla="val -2147483647"/>
                <a:gd name="f13" fmla="val 2147483647"/>
                <a:gd name="f14" fmla="+- 0 0 0"/>
                <a:gd name="f15" fmla="abs f5"/>
                <a:gd name="f16" fmla="abs f6"/>
                <a:gd name="f17" fmla="abs f7"/>
                <a:gd name="f18" fmla="*/ f9 1 180"/>
                <a:gd name="f19" fmla="pin 0 f0 10800"/>
                <a:gd name="f20" fmla="+- 0 0 f2"/>
                <a:gd name="f21" fmla="*/ f14 f1 1"/>
                <a:gd name="f22" fmla="?: f15 f5 1"/>
                <a:gd name="f23" fmla="?: f16 f6 1"/>
                <a:gd name="f24" fmla="?: f17 f7 1"/>
                <a:gd name="f25" fmla="*/ f10 f18 1"/>
                <a:gd name="f26" fmla="+- f8 f19 0"/>
                <a:gd name="f27" fmla="*/ f21 1 f4"/>
                <a:gd name="f28" fmla="*/ f22 1 21600"/>
                <a:gd name="f29" fmla="*/ f23 1 21600"/>
                <a:gd name="f30" fmla="*/ 21600 f22 1"/>
                <a:gd name="f31" fmla="*/ 21600 f23 1"/>
                <a:gd name="f32" fmla="+- 0 0 f25"/>
                <a:gd name="f33" fmla="+- f27 0 f2"/>
                <a:gd name="f34" fmla="min f29 f28"/>
                <a:gd name="f35" fmla="*/ f30 1 f24"/>
                <a:gd name="f36" fmla="*/ f31 1 f24"/>
                <a:gd name="f37" fmla="*/ f32 f1 1"/>
                <a:gd name="f38" fmla="*/ f37 1 f9"/>
                <a:gd name="f39" fmla="+- f36 0 f19"/>
                <a:gd name="f40" fmla="+- f35 0 f19"/>
                <a:gd name="f41" fmla="*/ f19 f34 1"/>
                <a:gd name="f42" fmla="*/ f8 f34 1"/>
                <a:gd name="f43" fmla="*/ f26 f34 1"/>
                <a:gd name="f44" fmla="*/ f36 f34 1"/>
                <a:gd name="f45" fmla="*/ f35 f34 1"/>
                <a:gd name="f46" fmla="*/ 10800 f34 1"/>
                <a:gd name="f47" fmla="+- f38 0 f2"/>
                <a:gd name="f48" fmla="+- f42 0 f43"/>
                <a:gd name="f49" fmla="+- f43 0 f42"/>
                <a:gd name="f50" fmla="*/ f39 f34 1"/>
                <a:gd name="f51" fmla="*/ f40 f34 1"/>
                <a:gd name="f52" fmla="cos 1 f47"/>
                <a:gd name="f53" fmla="abs f48"/>
                <a:gd name="f54" fmla="abs f49"/>
                <a:gd name="f55" fmla="?: f48 f20 f2"/>
                <a:gd name="f56" fmla="?: f48 f2 f20"/>
                <a:gd name="f57" fmla="?: f48 f3 f2"/>
                <a:gd name="f58" fmla="?: f48 f2 f3"/>
                <a:gd name="f59" fmla="+- f44 0 f50"/>
                <a:gd name="f60" fmla="?: f49 f20 f2"/>
                <a:gd name="f61" fmla="?: f49 f2 f20"/>
                <a:gd name="f62" fmla="+- f45 0 f51"/>
                <a:gd name="f63" fmla="+- f50 0 f44"/>
                <a:gd name="f64" fmla="+- f51 0 f45"/>
                <a:gd name="f65" fmla="?: f48 0 f1"/>
                <a:gd name="f66" fmla="?: f48 f1 0"/>
                <a:gd name="f67" fmla="+- 0 0 f52"/>
                <a:gd name="f68" fmla="?: f48 f58 f57"/>
                <a:gd name="f69" fmla="?: f48 f57 f58"/>
                <a:gd name="f70" fmla="?: f49 f56 f55"/>
                <a:gd name="f71" fmla="abs f59"/>
                <a:gd name="f72" fmla="?: f59 0 f1"/>
                <a:gd name="f73" fmla="?: f59 f1 0"/>
                <a:gd name="f74" fmla="?: f59 f60 f61"/>
                <a:gd name="f75" fmla="abs f62"/>
                <a:gd name="f76" fmla="abs f63"/>
                <a:gd name="f77" fmla="?: f62 f20 f2"/>
                <a:gd name="f78" fmla="?: f62 f2 f20"/>
                <a:gd name="f79" fmla="?: f62 f3 f2"/>
                <a:gd name="f80" fmla="?: f62 f2 f3"/>
                <a:gd name="f81" fmla="abs f64"/>
                <a:gd name="f82" fmla="?: f64 f20 f2"/>
                <a:gd name="f83" fmla="?: f64 f2 f20"/>
                <a:gd name="f84" fmla="?: f64 f66 f65"/>
                <a:gd name="f85" fmla="?: f64 f65 f66"/>
                <a:gd name="f86" fmla="*/ f19 f67 1"/>
                <a:gd name="f87" fmla="?: f49 f69 f68"/>
                <a:gd name="f88" fmla="?: f49 f73 f72"/>
                <a:gd name="f89" fmla="?: f49 f72 f73"/>
                <a:gd name="f90" fmla="?: f62 f80 f79"/>
                <a:gd name="f91" fmla="?: f62 f79 f80"/>
                <a:gd name="f92" fmla="?: f63 f78 f77"/>
                <a:gd name="f93" fmla="?: f48 f84 f85"/>
                <a:gd name="f94" fmla="?: f48 f82 f83"/>
                <a:gd name="f95" fmla="*/ f86 3163 1"/>
                <a:gd name="f96" fmla="?: f59 f88 f89"/>
                <a:gd name="f97" fmla="?: f63 f91 f90"/>
                <a:gd name="f98" fmla="*/ f95 1 7636"/>
                <a:gd name="f99" fmla="+- f8 f98 0"/>
                <a:gd name="f100" fmla="+- f35 0 f98"/>
                <a:gd name="f101" fmla="+- f36 0 f98"/>
                <a:gd name="f102" fmla="*/ f99 f34 1"/>
                <a:gd name="f103" fmla="*/ f100 f34 1"/>
                <a:gd name="f104" fmla="*/ f101 f34 1"/>
              </a:gdLst>
              <a:ahLst>
                <a:ahXY gdRefX="f0" minX="f8" maxX="f11">
                  <a:pos x="f41" y="f42"/>
                </a:ahXY>
              </a:ahLst>
              <a:cxnLst>
                <a:cxn ang="3cd4">
                  <a:pos x="hc" y="t"/>
                </a:cxn>
                <a:cxn ang="0">
                  <a:pos x="r" y="vc"/>
                </a:cxn>
                <a:cxn ang="cd4">
                  <a:pos x="hc" y="b"/>
                </a:cxn>
                <a:cxn ang="cd2">
                  <a:pos x="l" y="vc"/>
                </a:cxn>
                <a:cxn ang="f33">
                  <a:pos x="f46" y="f46"/>
                </a:cxn>
              </a:cxnLst>
              <a:rect l="f102" t="f102" r="f103" b="f104"/>
              <a:pathLst>
                <a:path>
                  <a:moveTo>
                    <a:pt x="f43" y="f42"/>
                  </a:moveTo>
                  <a:arcTo wR="f53" hR="f54" stAng="f87" swAng="f70"/>
                  <a:lnTo>
                    <a:pt x="f42" y="f50"/>
                  </a:lnTo>
                  <a:arcTo wR="f54" hR="f71" stAng="f96" swAng="f74"/>
                  <a:lnTo>
                    <a:pt x="f51" y="f44"/>
                  </a:lnTo>
                  <a:arcTo wR="f75" hR="f76" stAng="f97" swAng="f92"/>
                  <a:lnTo>
                    <a:pt x="f45" y="f43"/>
                  </a:lnTo>
                  <a:arcTo wR="f81" hR="f53" stAng="f93" swAng="f94"/>
                  <a:close/>
                </a:path>
              </a:pathLst>
            </a:custGeom>
            <a:solidFill>
              <a:srgbClr val="000000"/>
            </a:solidFill>
            <a:ln w="12600">
              <a:solidFill>
                <a:srgbClr val="666666"/>
              </a:solidFill>
              <a:prstDash val="solid"/>
              <a:round/>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sp>
          <p:nvSpPr>
            <p:cNvPr id="50" name="Freeform 49">
              <a:extLst>
                <a:ext uri="{FF2B5EF4-FFF2-40B4-BE49-F238E27FC236}">
                  <a16:creationId xmlns:a16="http://schemas.microsoft.com/office/drawing/2014/main" id="{00CAECBE-7B4E-C749-B3E5-1AFC65B7B66A}"/>
                </a:ext>
              </a:extLst>
            </p:cNvPr>
            <p:cNvSpPr/>
            <p:nvPr/>
          </p:nvSpPr>
          <p:spPr>
            <a:xfrm>
              <a:off x="7432200" y="3263760"/>
              <a:ext cx="1254240" cy="38088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10800 f9 1"/>
                <a:gd name="f13" fmla="*/ f10 1 f2"/>
                <a:gd name="f14" fmla="+- f13 0 f1"/>
              </a:gdLst>
              <a:ahLst/>
              <a:cxnLst>
                <a:cxn ang="3cd4">
                  <a:pos x="hc" y="t"/>
                </a:cxn>
                <a:cxn ang="0">
                  <a:pos x="r" y="vc"/>
                </a:cxn>
                <a:cxn ang="cd4">
                  <a:pos x="hc" y="b"/>
                </a:cxn>
                <a:cxn ang="cd2">
                  <a:pos x="l" y="vc"/>
                </a:cxn>
                <a:cxn ang="f14">
                  <a:pos x="f11" y="f12"/>
                </a:cxn>
              </a:cxnLst>
              <a:rect l="l" t="t" r="r" b="b"/>
              <a:pathLst>
                <a:path w="21600" h="21600">
                  <a:moveTo>
                    <a:pt x="f5" y="f5"/>
                  </a:moveTo>
                  <a:lnTo>
                    <a:pt x="f6" y="f5"/>
                  </a:lnTo>
                  <a:lnTo>
                    <a:pt x="f6" y="f6"/>
                  </a:lnTo>
                  <a:lnTo>
                    <a:pt x="f5" y="f6"/>
                  </a:lnTo>
                  <a:lnTo>
                    <a:pt x="f5" y="f5"/>
                  </a:lnTo>
                  <a:close/>
                </a:path>
              </a:pathLst>
            </a:custGeom>
            <a:noFill/>
            <a:ln>
              <a:noFill/>
              <a:prstDash val="solid"/>
            </a:ln>
          </p:spPr>
          <p:txBody>
            <a:bodyPr wrap="square" lIns="46042" tIns="46042" rIns="81961" bIns="46042" anchor="ctr" anchorCtr="0" compatLnSpc="1">
              <a:noAutofit/>
            </a:bodyPr>
            <a:lstStyle/>
            <a:p>
              <a:pPr algn="ct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FFFFFF"/>
                  </a:solidFill>
                  <a:latin typeface="Optima" pitchFamily="2"/>
                  <a:ea typeface="Optima" pitchFamily="2"/>
                  <a:cs typeface="Optima" pitchFamily="2"/>
                </a:rPr>
                <a:t>expr 3</a:t>
              </a:r>
            </a:p>
          </p:txBody>
        </p:sp>
      </p:grpSp>
      <p:sp>
        <p:nvSpPr>
          <p:cNvPr id="51" name="Straight Connector 50">
            <a:extLst>
              <a:ext uri="{FF2B5EF4-FFF2-40B4-BE49-F238E27FC236}">
                <a16:creationId xmlns:a16="http://schemas.microsoft.com/office/drawing/2014/main" id="{81A31909-A19D-4641-8176-32678F764B02}"/>
              </a:ext>
            </a:extLst>
          </p:cNvPr>
          <p:cNvSpPr/>
          <p:nvPr/>
        </p:nvSpPr>
        <p:spPr>
          <a:xfrm flipV="1">
            <a:off x="7294732" y="3340175"/>
            <a:ext cx="1306" cy="609977"/>
          </a:xfrm>
          <a:prstGeom prst="line">
            <a:avLst/>
          </a:prstGeom>
          <a:noFill/>
          <a:ln w="12600">
            <a:solidFill>
              <a:srgbClr val="666666"/>
            </a:solidFill>
            <a:prstDash val="solid"/>
            <a:round/>
            <a:tailEnd type="arrow"/>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grpSp>
        <p:nvGrpSpPr>
          <p:cNvPr id="52" name="Group 51">
            <a:extLst>
              <a:ext uri="{FF2B5EF4-FFF2-40B4-BE49-F238E27FC236}">
                <a16:creationId xmlns:a16="http://schemas.microsoft.com/office/drawing/2014/main" id="{79DE4A4E-9741-D945-9208-52EFE8540733}"/>
              </a:ext>
            </a:extLst>
          </p:cNvPr>
          <p:cNvGrpSpPr/>
          <p:nvPr/>
        </p:nvGrpSpPr>
        <p:grpSpPr>
          <a:xfrm>
            <a:off x="6728839" y="3953417"/>
            <a:ext cx="1137338" cy="827451"/>
            <a:chOff x="7418160" y="4358520"/>
            <a:chExt cx="1253880" cy="912239"/>
          </a:xfrm>
        </p:grpSpPr>
        <p:sp>
          <p:nvSpPr>
            <p:cNvPr id="53" name="Freeform 52">
              <a:extLst>
                <a:ext uri="{FF2B5EF4-FFF2-40B4-BE49-F238E27FC236}">
                  <a16:creationId xmlns:a16="http://schemas.microsoft.com/office/drawing/2014/main" id="{5DA3C77C-30C4-0D44-8B2C-A5B5D5DD20D6}"/>
                </a:ext>
              </a:extLst>
            </p:cNvPr>
            <p:cNvSpPr/>
            <p:nvPr/>
          </p:nvSpPr>
          <p:spPr>
            <a:xfrm>
              <a:off x="7418160" y="4358520"/>
              <a:ext cx="1253880" cy="912239"/>
            </a:xfrm>
            <a:custGeom>
              <a:avLst>
                <a:gd name="f0" fmla="val 37"/>
              </a:avLst>
              <a:gdLst>
                <a:gd name="f1" fmla="val 10800000"/>
                <a:gd name="f2" fmla="val 5400000"/>
                <a:gd name="f3" fmla="val 16200000"/>
                <a:gd name="f4" fmla="val 180"/>
                <a:gd name="f5" fmla="val w"/>
                <a:gd name="f6" fmla="val h"/>
                <a:gd name="f7" fmla="val ss"/>
                <a:gd name="f8" fmla="val 0"/>
                <a:gd name="f9" fmla="*/ 5419351 1 1725033"/>
                <a:gd name="f10" fmla="val 45"/>
                <a:gd name="f11" fmla="val 10800"/>
                <a:gd name="f12" fmla="val -2147483647"/>
                <a:gd name="f13" fmla="val 2147483647"/>
                <a:gd name="f14" fmla="+- 0 0 0"/>
                <a:gd name="f15" fmla="abs f5"/>
                <a:gd name="f16" fmla="abs f6"/>
                <a:gd name="f17" fmla="abs f7"/>
                <a:gd name="f18" fmla="*/ f9 1 180"/>
                <a:gd name="f19" fmla="pin 0 f0 10800"/>
                <a:gd name="f20" fmla="+- 0 0 f2"/>
                <a:gd name="f21" fmla="*/ f14 f1 1"/>
                <a:gd name="f22" fmla="?: f15 f5 1"/>
                <a:gd name="f23" fmla="?: f16 f6 1"/>
                <a:gd name="f24" fmla="?: f17 f7 1"/>
                <a:gd name="f25" fmla="*/ f10 f18 1"/>
                <a:gd name="f26" fmla="+- f8 f19 0"/>
                <a:gd name="f27" fmla="*/ f21 1 f4"/>
                <a:gd name="f28" fmla="*/ f22 1 21600"/>
                <a:gd name="f29" fmla="*/ f23 1 21600"/>
                <a:gd name="f30" fmla="*/ 21600 f22 1"/>
                <a:gd name="f31" fmla="*/ 21600 f23 1"/>
                <a:gd name="f32" fmla="+- 0 0 f25"/>
                <a:gd name="f33" fmla="+- f27 0 f2"/>
                <a:gd name="f34" fmla="min f29 f28"/>
                <a:gd name="f35" fmla="*/ f30 1 f24"/>
                <a:gd name="f36" fmla="*/ f31 1 f24"/>
                <a:gd name="f37" fmla="*/ f32 f1 1"/>
                <a:gd name="f38" fmla="*/ f37 1 f9"/>
                <a:gd name="f39" fmla="+- f36 0 f19"/>
                <a:gd name="f40" fmla="+- f35 0 f19"/>
                <a:gd name="f41" fmla="*/ f19 f34 1"/>
                <a:gd name="f42" fmla="*/ f8 f34 1"/>
                <a:gd name="f43" fmla="*/ f26 f34 1"/>
                <a:gd name="f44" fmla="*/ f36 f34 1"/>
                <a:gd name="f45" fmla="*/ f35 f34 1"/>
                <a:gd name="f46" fmla="*/ 10800 f34 1"/>
                <a:gd name="f47" fmla="+- f38 0 f2"/>
                <a:gd name="f48" fmla="+- f42 0 f43"/>
                <a:gd name="f49" fmla="+- f43 0 f42"/>
                <a:gd name="f50" fmla="*/ f39 f34 1"/>
                <a:gd name="f51" fmla="*/ f40 f34 1"/>
                <a:gd name="f52" fmla="cos 1 f47"/>
                <a:gd name="f53" fmla="abs f48"/>
                <a:gd name="f54" fmla="abs f49"/>
                <a:gd name="f55" fmla="?: f48 f20 f2"/>
                <a:gd name="f56" fmla="?: f48 f2 f20"/>
                <a:gd name="f57" fmla="?: f48 f3 f2"/>
                <a:gd name="f58" fmla="?: f48 f2 f3"/>
                <a:gd name="f59" fmla="+- f44 0 f50"/>
                <a:gd name="f60" fmla="?: f49 f20 f2"/>
                <a:gd name="f61" fmla="?: f49 f2 f20"/>
                <a:gd name="f62" fmla="+- f45 0 f51"/>
                <a:gd name="f63" fmla="+- f50 0 f44"/>
                <a:gd name="f64" fmla="+- f51 0 f45"/>
                <a:gd name="f65" fmla="?: f48 0 f1"/>
                <a:gd name="f66" fmla="?: f48 f1 0"/>
                <a:gd name="f67" fmla="+- 0 0 f52"/>
                <a:gd name="f68" fmla="?: f48 f58 f57"/>
                <a:gd name="f69" fmla="?: f48 f57 f58"/>
                <a:gd name="f70" fmla="?: f49 f56 f55"/>
                <a:gd name="f71" fmla="abs f59"/>
                <a:gd name="f72" fmla="?: f59 0 f1"/>
                <a:gd name="f73" fmla="?: f59 f1 0"/>
                <a:gd name="f74" fmla="?: f59 f60 f61"/>
                <a:gd name="f75" fmla="abs f62"/>
                <a:gd name="f76" fmla="abs f63"/>
                <a:gd name="f77" fmla="?: f62 f20 f2"/>
                <a:gd name="f78" fmla="?: f62 f2 f20"/>
                <a:gd name="f79" fmla="?: f62 f3 f2"/>
                <a:gd name="f80" fmla="?: f62 f2 f3"/>
                <a:gd name="f81" fmla="abs f64"/>
                <a:gd name="f82" fmla="?: f64 f20 f2"/>
                <a:gd name="f83" fmla="?: f64 f2 f20"/>
                <a:gd name="f84" fmla="?: f64 f66 f65"/>
                <a:gd name="f85" fmla="?: f64 f65 f66"/>
                <a:gd name="f86" fmla="*/ f19 f67 1"/>
                <a:gd name="f87" fmla="?: f49 f69 f68"/>
                <a:gd name="f88" fmla="?: f49 f73 f72"/>
                <a:gd name="f89" fmla="?: f49 f72 f73"/>
                <a:gd name="f90" fmla="?: f62 f80 f79"/>
                <a:gd name="f91" fmla="?: f62 f79 f80"/>
                <a:gd name="f92" fmla="?: f63 f78 f77"/>
                <a:gd name="f93" fmla="?: f48 f84 f85"/>
                <a:gd name="f94" fmla="?: f48 f82 f83"/>
                <a:gd name="f95" fmla="*/ f86 3163 1"/>
                <a:gd name="f96" fmla="?: f59 f88 f89"/>
                <a:gd name="f97" fmla="?: f63 f91 f90"/>
                <a:gd name="f98" fmla="*/ f95 1 7636"/>
                <a:gd name="f99" fmla="+- f8 f98 0"/>
                <a:gd name="f100" fmla="+- f35 0 f98"/>
                <a:gd name="f101" fmla="+- f36 0 f98"/>
                <a:gd name="f102" fmla="*/ f99 f34 1"/>
                <a:gd name="f103" fmla="*/ f100 f34 1"/>
                <a:gd name="f104" fmla="*/ f101 f34 1"/>
              </a:gdLst>
              <a:ahLst>
                <a:ahXY gdRefX="f0" minX="f8" maxX="f11">
                  <a:pos x="f41" y="f42"/>
                </a:ahXY>
              </a:ahLst>
              <a:cxnLst>
                <a:cxn ang="3cd4">
                  <a:pos x="hc" y="t"/>
                </a:cxn>
                <a:cxn ang="0">
                  <a:pos x="r" y="vc"/>
                </a:cxn>
                <a:cxn ang="cd4">
                  <a:pos x="hc" y="b"/>
                </a:cxn>
                <a:cxn ang="cd2">
                  <a:pos x="l" y="vc"/>
                </a:cxn>
                <a:cxn ang="f33">
                  <a:pos x="f46" y="f46"/>
                </a:cxn>
              </a:cxnLst>
              <a:rect l="f102" t="f102" r="f103" b="f104"/>
              <a:pathLst>
                <a:path>
                  <a:moveTo>
                    <a:pt x="f43" y="f42"/>
                  </a:moveTo>
                  <a:arcTo wR="f53" hR="f54" stAng="f87" swAng="f70"/>
                  <a:lnTo>
                    <a:pt x="f42" y="f50"/>
                  </a:lnTo>
                  <a:arcTo wR="f54" hR="f71" stAng="f96" swAng="f74"/>
                  <a:lnTo>
                    <a:pt x="f51" y="f44"/>
                  </a:lnTo>
                  <a:arcTo wR="f75" hR="f76" stAng="f97" swAng="f92"/>
                  <a:lnTo>
                    <a:pt x="f45" y="f43"/>
                  </a:lnTo>
                  <a:arcTo wR="f81" hR="f53" stAng="f93" swAng="f94"/>
                  <a:close/>
                </a:path>
              </a:pathLst>
            </a:custGeom>
            <a:solidFill>
              <a:srgbClr val="000000"/>
            </a:solidFill>
            <a:ln w="12600">
              <a:solidFill>
                <a:srgbClr val="666666"/>
              </a:solidFill>
              <a:prstDash val="solid"/>
              <a:round/>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sp>
          <p:nvSpPr>
            <p:cNvPr id="54" name="Freeform 53">
              <a:extLst>
                <a:ext uri="{FF2B5EF4-FFF2-40B4-BE49-F238E27FC236}">
                  <a16:creationId xmlns:a16="http://schemas.microsoft.com/office/drawing/2014/main" id="{D0E068A2-5CF4-5844-984B-E0E402E75673}"/>
                </a:ext>
              </a:extLst>
            </p:cNvPr>
            <p:cNvSpPr/>
            <p:nvPr/>
          </p:nvSpPr>
          <p:spPr>
            <a:xfrm>
              <a:off x="7418160" y="4433040"/>
              <a:ext cx="1253880" cy="761759"/>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10800 f9 1"/>
                <a:gd name="f13" fmla="*/ f10 1 f2"/>
                <a:gd name="f14" fmla="+- f13 0 f1"/>
              </a:gdLst>
              <a:ahLst/>
              <a:cxnLst>
                <a:cxn ang="3cd4">
                  <a:pos x="hc" y="t"/>
                </a:cxn>
                <a:cxn ang="0">
                  <a:pos x="r" y="vc"/>
                </a:cxn>
                <a:cxn ang="cd4">
                  <a:pos x="hc" y="b"/>
                </a:cxn>
                <a:cxn ang="cd2">
                  <a:pos x="l" y="vc"/>
                </a:cxn>
                <a:cxn ang="f14">
                  <a:pos x="f11" y="f12"/>
                </a:cxn>
              </a:cxnLst>
              <a:rect l="l" t="t" r="r" b="b"/>
              <a:pathLst>
                <a:path w="21600" h="21600">
                  <a:moveTo>
                    <a:pt x="f5" y="f5"/>
                  </a:moveTo>
                  <a:lnTo>
                    <a:pt x="f6" y="f5"/>
                  </a:lnTo>
                  <a:lnTo>
                    <a:pt x="f6" y="f6"/>
                  </a:lnTo>
                  <a:lnTo>
                    <a:pt x="f5" y="f6"/>
                  </a:lnTo>
                  <a:lnTo>
                    <a:pt x="f5" y="f5"/>
                  </a:lnTo>
                  <a:close/>
                </a:path>
              </a:pathLst>
            </a:custGeom>
            <a:noFill/>
            <a:ln>
              <a:noFill/>
              <a:prstDash val="solid"/>
            </a:ln>
          </p:spPr>
          <p:txBody>
            <a:bodyPr wrap="square" lIns="46042" tIns="46042" rIns="81961" bIns="46042" anchor="ctr" anchorCtr="0" compatLnSpc="1">
              <a:noAutofit/>
            </a:bodyPr>
            <a:lstStyle/>
            <a:p>
              <a:pPr algn="ct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FFFFFF"/>
                  </a:solidFill>
                  <a:latin typeface="Optima" pitchFamily="2"/>
                  <a:ea typeface="Optima" pitchFamily="2"/>
                  <a:cs typeface="Optima" pitchFamily="2"/>
                </a:rPr>
                <a:t>John dies</a:t>
              </a:r>
            </a:p>
          </p:txBody>
        </p:sp>
      </p:grpSp>
      <p:grpSp>
        <p:nvGrpSpPr>
          <p:cNvPr id="55" name="Group 54">
            <a:extLst>
              <a:ext uri="{FF2B5EF4-FFF2-40B4-BE49-F238E27FC236}">
                <a16:creationId xmlns:a16="http://schemas.microsoft.com/office/drawing/2014/main" id="{1ABB562A-ACC5-564A-9653-E2DE48DB1C4C}"/>
              </a:ext>
            </a:extLst>
          </p:cNvPr>
          <p:cNvGrpSpPr/>
          <p:nvPr/>
        </p:nvGrpSpPr>
        <p:grpSpPr>
          <a:xfrm>
            <a:off x="4039130" y="2927429"/>
            <a:ext cx="1137665" cy="413072"/>
            <a:chOff x="4452840" y="3227400"/>
            <a:chExt cx="1254240" cy="455399"/>
          </a:xfrm>
        </p:grpSpPr>
        <p:sp>
          <p:nvSpPr>
            <p:cNvPr id="56" name="Freeform 55">
              <a:extLst>
                <a:ext uri="{FF2B5EF4-FFF2-40B4-BE49-F238E27FC236}">
                  <a16:creationId xmlns:a16="http://schemas.microsoft.com/office/drawing/2014/main" id="{8D028A49-C673-A54A-8445-BE9D39EBC2A9}"/>
                </a:ext>
              </a:extLst>
            </p:cNvPr>
            <p:cNvSpPr/>
            <p:nvPr/>
          </p:nvSpPr>
          <p:spPr>
            <a:xfrm>
              <a:off x="4452840" y="3227400"/>
              <a:ext cx="1254240" cy="455399"/>
            </a:xfrm>
            <a:custGeom>
              <a:avLst>
                <a:gd name="f0" fmla="val 75"/>
              </a:avLst>
              <a:gdLst>
                <a:gd name="f1" fmla="val 10800000"/>
                <a:gd name="f2" fmla="val 5400000"/>
                <a:gd name="f3" fmla="val 16200000"/>
                <a:gd name="f4" fmla="val 180"/>
                <a:gd name="f5" fmla="val w"/>
                <a:gd name="f6" fmla="val h"/>
                <a:gd name="f7" fmla="val ss"/>
                <a:gd name="f8" fmla="val 0"/>
                <a:gd name="f9" fmla="*/ 5419351 1 1725033"/>
                <a:gd name="f10" fmla="val 45"/>
                <a:gd name="f11" fmla="val 10800"/>
                <a:gd name="f12" fmla="val -2147483647"/>
                <a:gd name="f13" fmla="val 2147483647"/>
                <a:gd name="f14" fmla="+- 0 0 0"/>
                <a:gd name="f15" fmla="abs f5"/>
                <a:gd name="f16" fmla="abs f6"/>
                <a:gd name="f17" fmla="abs f7"/>
                <a:gd name="f18" fmla="*/ f9 1 180"/>
                <a:gd name="f19" fmla="pin 0 f0 10800"/>
                <a:gd name="f20" fmla="+- 0 0 f2"/>
                <a:gd name="f21" fmla="*/ f14 f1 1"/>
                <a:gd name="f22" fmla="?: f15 f5 1"/>
                <a:gd name="f23" fmla="?: f16 f6 1"/>
                <a:gd name="f24" fmla="?: f17 f7 1"/>
                <a:gd name="f25" fmla="*/ f10 f18 1"/>
                <a:gd name="f26" fmla="+- f8 f19 0"/>
                <a:gd name="f27" fmla="*/ f21 1 f4"/>
                <a:gd name="f28" fmla="*/ f22 1 21600"/>
                <a:gd name="f29" fmla="*/ f23 1 21600"/>
                <a:gd name="f30" fmla="*/ 21600 f22 1"/>
                <a:gd name="f31" fmla="*/ 21600 f23 1"/>
                <a:gd name="f32" fmla="+- 0 0 f25"/>
                <a:gd name="f33" fmla="+- f27 0 f2"/>
                <a:gd name="f34" fmla="min f29 f28"/>
                <a:gd name="f35" fmla="*/ f30 1 f24"/>
                <a:gd name="f36" fmla="*/ f31 1 f24"/>
                <a:gd name="f37" fmla="*/ f32 f1 1"/>
                <a:gd name="f38" fmla="*/ f37 1 f9"/>
                <a:gd name="f39" fmla="+- f36 0 f19"/>
                <a:gd name="f40" fmla="+- f35 0 f19"/>
                <a:gd name="f41" fmla="*/ f19 f34 1"/>
                <a:gd name="f42" fmla="*/ f8 f34 1"/>
                <a:gd name="f43" fmla="*/ f26 f34 1"/>
                <a:gd name="f44" fmla="*/ f36 f34 1"/>
                <a:gd name="f45" fmla="*/ f35 f34 1"/>
                <a:gd name="f46" fmla="*/ 10800 f34 1"/>
                <a:gd name="f47" fmla="+- f38 0 f2"/>
                <a:gd name="f48" fmla="+- f42 0 f43"/>
                <a:gd name="f49" fmla="+- f43 0 f42"/>
                <a:gd name="f50" fmla="*/ f39 f34 1"/>
                <a:gd name="f51" fmla="*/ f40 f34 1"/>
                <a:gd name="f52" fmla="cos 1 f47"/>
                <a:gd name="f53" fmla="abs f48"/>
                <a:gd name="f54" fmla="abs f49"/>
                <a:gd name="f55" fmla="?: f48 f20 f2"/>
                <a:gd name="f56" fmla="?: f48 f2 f20"/>
                <a:gd name="f57" fmla="?: f48 f3 f2"/>
                <a:gd name="f58" fmla="?: f48 f2 f3"/>
                <a:gd name="f59" fmla="+- f44 0 f50"/>
                <a:gd name="f60" fmla="?: f49 f20 f2"/>
                <a:gd name="f61" fmla="?: f49 f2 f20"/>
                <a:gd name="f62" fmla="+- f45 0 f51"/>
                <a:gd name="f63" fmla="+- f50 0 f44"/>
                <a:gd name="f64" fmla="+- f51 0 f45"/>
                <a:gd name="f65" fmla="?: f48 0 f1"/>
                <a:gd name="f66" fmla="?: f48 f1 0"/>
                <a:gd name="f67" fmla="+- 0 0 f52"/>
                <a:gd name="f68" fmla="?: f48 f58 f57"/>
                <a:gd name="f69" fmla="?: f48 f57 f58"/>
                <a:gd name="f70" fmla="?: f49 f56 f55"/>
                <a:gd name="f71" fmla="abs f59"/>
                <a:gd name="f72" fmla="?: f59 0 f1"/>
                <a:gd name="f73" fmla="?: f59 f1 0"/>
                <a:gd name="f74" fmla="?: f59 f60 f61"/>
                <a:gd name="f75" fmla="abs f62"/>
                <a:gd name="f76" fmla="abs f63"/>
                <a:gd name="f77" fmla="?: f62 f20 f2"/>
                <a:gd name="f78" fmla="?: f62 f2 f20"/>
                <a:gd name="f79" fmla="?: f62 f3 f2"/>
                <a:gd name="f80" fmla="?: f62 f2 f3"/>
                <a:gd name="f81" fmla="abs f64"/>
                <a:gd name="f82" fmla="?: f64 f20 f2"/>
                <a:gd name="f83" fmla="?: f64 f2 f20"/>
                <a:gd name="f84" fmla="?: f64 f66 f65"/>
                <a:gd name="f85" fmla="?: f64 f65 f66"/>
                <a:gd name="f86" fmla="*/ f19 f67 1"/>
                <a:gd name="f87" fmla="?: f49 f69 f68"/>
                <a:gd name="f88" fmla="?: f49 f73 f72"/>
                <a:gd name="f89" fmla="?: f49 f72 f73"/>
                <a:gd name="f90" fmla="?: f62 f80 f79"/>
                <a:gd name="f91" fmla="?: f62 f79 f80"/>
                <a:gd name="f92" fmla="?: f63 f78 f77"/>
                <a:gd name="f93" fmla="?: f48 f84 f85"/>
                <a:gd name="f94" fmla="?: f48 f82 f83"/>
                <a:gd name="f95" fmla="*/ f86 3163 1"/>
                <a:gd name="f96" fmla="?: f59 f88 f89"/>
                <a:gd name="f97" fmla="?: f63 f91 f90"/>
                <a:gd name="f98" fmla="*/ f95 1 7636"/>
                <a:gd name="f99" fmla="+- f8 f98 0"/>
                <a:gd name="f100" fmla="+- f35 0 f98"/>
                <a:gd name="f101" fmla="+- f36 0 f98"/>
                <a:gd name="f102" fmla="*/ f99 f34 1"/>
                <a:gd name="f103" fmla="*/ f100 f34 1"/>
                <a:gd name="f104" fmla="*/ f101 f34 1"/>
              </a:gdLst>
              <a:ahLst>
                <a:ahXY gdRefX="f0" minX="f8" maxX="f11">
                  <a:pos x="f41" y="f42"/>
                </a:ahXY>
              </a:ahLst>
              <a:cxnLst>
                <a:cxn ang="3cd4">
                  <a:pos x="hc" y="t"/>
                </a:cxn>
                <a:cxn ang="0">
                  <a:pos x="r" y="vc"/>
                </a:cxn>
                <a:cxn ang="cd4">
                  <a:pos x="hc" y="b"/>
                </a:cxn>
                <a:cxn ang="cd2">
                  <a:pos x="l" y="vc"/>
                </a:cxn>
                <a:cxn ang="f33">
                  <a:pos x="f46" y="f46"/>
                </a:cxn>
              </a:cxnLst>
              <a:rect l="f102" t="f102" r="f103" b="f104"/>
              <a:pathLst>
                <a:path>
                  <a:moveTo>
                    <a:pt x="f43" y="f42"/>
                  </a:moveTo>
                  <a:arcTo wR="f53" hR="f54" stAng="f87" swAng="f70"/>
                  <a:lnTo>
                    <a:pt x="f42" y="f50"/>
                  </a:lnTo>
                  <a:arcTo wR="f54" hR="f71" stAng="f96" swAng="f74"/>
                  <a:lnTo>
                    <a:pt x="f51" y="f44"/>
                  </a:lnTo>
                  <a:arcTo wR="f75" hR="f76" stAng="f97" swAng="f92"/>
                  <a:lnTo>
                    <a:pt x="f45" y="f43"/>
                  </a:lnTo>
                  <a:arcTo wR="f81" hR="f53" stAng="f93" swAng="f94"/>
                  <a:close/>
                </a:path>
              </a:pathLst>
            </a:custGeom>
            <a:solidFill>
              <a:srgbClr val="000000"/>
            </a:solidFill>
            <a:ln w="12600">
              <a:solidFill>
                <a:srgbClr val="666666"/>
              </a:solidFill>
              <a:prstDash val="solid"/>
              <a:round/>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sp>
          <p:nvSpPr>
            <p:cNvPr id="57" name="Freeform 56">
              <a:extLst>
                <a:ext uri="{FF2B5EF4-FFF2-40B4-BE49-F238E27FC236}">
                  <a16:creationId xmlns:a16="http://schemas.microsoft.com/office/drawing/2014/main" id="{BD4A067E-3ADA-E844-BD63-DE4917C022FE}"/>
                </a:ext>
              </a:extLst>
            </p:cNvPr>
            <p:cNvSpPr/>
            <p:nvPr/>
          </p:nvSpPr>
          <p:spPr>
            <a:xfrm>
              <a:off x="4452840" y="3263760"/>
              <a:ext cx="1254240" cy="38088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10800 f9 1"/>
                <a:gd name="f13" fmla="*/ f10 1 f2"/>
                <a:gd name="f14" fmla="+- f13 0 f1"/>
              </a:gdLst>
              <a:ahLst/>
              <a:cxnLst>
                <a:cxn ang="3cd4">
                  <a:pos x="hc" y="t"/>
                </a:cxn>
                <a:cxn ang="0">
                  <a:pos x="r" y="vc"/>
                </a:cxn>
                <a:cxn ang="cd4">
                  <a:pos x="hc" y="b"/>
                </a:cxn>
                <a:cxn ang="cd2">
                  <a:pos x="l" y="vc"/>
                </a:cxn>
                <a:cxn ang="f14">
                  <a:pos x="f11" y="f12"/>
                </a:cxn>
              </a:cxnLst>
              <a:rect l="l" t="t" r="r" b="b"/>
              <a:pathLst>
                <a:path w="21600" h="21600">
                  <a:moveTo>
                    <a:pt x="f5" y="f5"/>
                  </a:moveTo>
                  <a:lnTo>
                    <a:pt x="f6" y="f5"/>
                  </a:lnTo>
                  <a:lnTo>
                    <a:pt x="f6" y="f6"/>
                  </a:lnTo>
                  <a:lnTo>
                    <a:pt x="f5" y="f6"/>
                  </a:lnTo>
                  <a:lnTo>
                    <a:pt x="f5" y="f5"/>
                  </a:lnTo>
                  <a:close/>
                </a:path>
              </a:pathLst>
            </a:custGeom>
            <a:noFill/>
            <a:ln>
              <a:noFill/>
              <a:prstDash val="solid"/>
            </a:ln>
          </p:spPr>
          <p:txBody>
            <a:bodyPr wrap="square" lIns="46042" tIns="46042" rIns="81961" bIns="46042" anchor="ctr" anchorCtr="0" compatLnSpc="1">
              <a:noAutofit/>
            </a:bodyPr>
            <a:lstStyle/>
            <a:p>
              <a:pPr algn="ct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FFFFFF"/>
                  </a:solidFill>
                  <a:latin typeface="Optima" pitchFamily="2"/>
                  <a:ea typeface="Optima" pitchFamily="2"/>
                  <a:cs typeface="Optima" pitchFamily="2"/>
                </a:rPr>
                <a:t>expr 1</a:t>
              </a:r>
            </a:p>
          </p:txBody>
        </p:sp>
      </p:grpSp>
      <p:sp>
        <p:nvSpPr>
          <p:cNvPr id="58" name="Straight Connector 57">
            <a:extLst>
              <a:ext uri="{FF2B5EF4-FFF2-40B4-BE49-F238E27FC236}">
                <a16:creationId xmlns:a16="http://schemas.microsoft.com/office/drawing/2014/main" id="{F5269CF0-2382-1945-8EAA-4F70D928CD45}"/>
              </a:ext>
            </a:extLst>
          </p:cNvPr>
          <p:cNvSpPr/>
          <p:nvPr/>
        </p:nvSpPr>
        <p:spPr>
          <a:xfrm flipV="1">
            <a:off x="4561921" y="3340175"/>
            <a:ext cx="1306" cy="609977"/>
          </a:xfrm>
          <a:prstGeom prst="line">
            <a:avLst/>
          </a:prstGeom>
          <a:noFill/>
          <a:ln w="12600">
            <a:solidFill>
              <a:srgbClr val="666666"/>
            </a:solidFill>
            <a:prstDash val="solid"/>
            <a:round/>
            <a:tailEnd type="arrow"/>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grpSp>
        <p:nvGrpSpPr>
          <p:cNvPr id="59" name="Group 58">
            <a:extLst>
              <a:ext uri="{FF2B5EF4-FFF2-40B4-BE49-F238E27FC236}">
                <a16:creationId xmlns:a16="http://schemas.microsoft.com/office/drawing/2014/main" id="{CCD5B43D-F0B5-4244-9770-8C44856EDA97}"/>
              </a:ext>
            </a:extLst>
          </p:cNvPr>
          <p:cNvGrpSpPr/>
          <p:nvPr/>
        </p:nvGrpSpPr>
        <p:grpSpPr>
          <a:xfrm>
            <a:off x="4027702" y="3953417"/>
            <a:ext cx="1137665" cy="827451"/>
            <a:chOff x="4440240" y="4358520"/>
            <a:chExt cx="1254240" cy="912239"/>
          </a:xfrm>
        </p:grpSpPr>
        <p:sp>
          <p:nvSpPr>
            <p:cNvPr id="60" name="Freeform 59">
              <a:extLst>
                <a:ext uri="{FF2B5EF4-FFF2-40B4-BE49-F238E27FC236}">
                  <a16:creationId xmlns:a16="http://schemas.microsoft.com/office/drawing/2014/main" id="{7A524BA7-9F73-DD46-9AEB-64BF39FB7295}"/>
                </a:ext>
              </a:extLst>
            </p:cNvPr>
            <p:cNvSpPr/>
            <p:nvPr/>
          </p:nvSpPr>
          <p:spPr>
            <a:xfrm>
              <a:off x="4440240" y="4358520"/>
              <a:ext cx="1254240" cy="912239"/>
            </a:xfrm>
            <a:custGeom>
              <a:avLst>
                <a:gd name="f0" fmla="val 37"/>
              </a:avLst>
              <a:gdLst>
                <a:gd name="f1" fmla="val 10800000"/>
                <a:gd name="f2" fmla="val 5400000"/>
                <a:gd name="f3" fmla="val 16200000"/>
                <a:gd name="f4" fmla="val 180"/>
                <a:gd name="f5" fmla="val w"/>
                <a:gd name="f6" fmla="val h"/>
                <a:gd name="f7" fmla="val ss"/>
                <a:gd name="f8" fmla="val 0"/>
                <a:gd name="f9" fmla="*/ 5419351 1 1725033"/>
                <a:gd name="f10" fmla="val 45"/>
                <a:gd name="f11" fmla="val 10800"/>
                <a:gd name="f12" fmla="val -2147483647"/>
                <a:gd name="f13" fmla="val 2147483647"/>
                <a:gd name="f14" fmla="+- 0 0 0"/>
                <a:gd name="f15" fmla="abs f5"/>
                <a:gd name="f16" fmla="abs f6"/>
                <a:gd name="f17" fmla="abs f7"/>
                <a:gd name="f18" fmla="*/ f9 1 180"/>
                <a:gd name="f19" fmla="pin 0 f0 10800"/>
                <a:gd name="f20" fmla="+- 0 0 f2"/>
                <a:gd name="f21" fmla="*/ f14 f1 1"/>
                <a:gd name="f22" fmla="?: f15 f5 1"/>
                <a:gd name="f23" fmla="?: f16 f6 1"/>
                <a:gd name="f24" fmla="?: f17 f7 1"/>
                <a:gd name="f25" fmla="*/ f10 f18 1"/>
                <a:gd name="f26" fmla="+- f8 f19 0"/>
                <a:gd name="f27" fmla="*/ f21 1 f4"/>
                <a:gd name="f28" fmla="*/ f22 1 21600"/>
                <a:gd name="f29" fmla="*/ f23 1 21600"/>
                <a:gd name="f30" fmla="*/ 21600 f22 1"/>
                <a:gd name="f31" fmla="*/ 21600 f23 1"/>
                <a:gd name="f32" fmla="+- 0 0 f25"/>
                <a:gd name="f33" fmla="+- f27 0 f2"/>
                <a:gd name="f34" fmla="min f29 f28"/>
                <a:gd name="f35" fmla="*/ f30 1 f24"/>
                <a:gd name="f36" fmla="*/ f31 1 f24"/>
                <a:gd name="f37" fmla="*/ f32 f1 1"/>
                <a:gd name="f38" fmla="*/ f37 1 f9"/>
                <a:gd name="f39" fmla="+- f36 0 f19"/>
                <a:gd name="f40" fmla="+- f35 0 f19"/>
                <a:gd name="f41" fmla="*/ f19 f34 1"/>
                <a:gd name="f42" fmla="*/ f8 f34 1"/>
                <a:gd name="f43" fmla="*/ f26 f34 1"/>
                <a:gd name="f44" fmla="*/ f36 f34 1"/>
                <a:gd name="f45" fmla="*/ f35 f34 1"/>
                <a:gd name="f46" fmla="*/ 10800 f34 1"/>
                <a:gd name="f47" fmla="+- f38 0 f2"/>
                <a:gd name="f48" fmla="+- f42 0 f43"/>
                <a:gd name="f49" fmla="+- f43 0 f42"/>
                <a:gd name="f50" fmla="*/ f39 f34 1"/>
                <a:gd name="f51" fmla="*/ f40 f34 1"/>
                <a:gd name="f52" fmla="cos 1 f47"/>
                <a:gd name="f53" fmla="abs f48"/>
                <a:gd name="f54" fmla="abs f49"/>
                <a:gd name="f55" fmla="?: f48 f20 f2"/>
                <a:gd name="f56" fmla="?: f48 f2 f20"/>
                <a:gd name="f57" fmla="?: f48 f3 f2"/>
                <a:gd name="f58" fmla="?: f48 f2 f3"/>
                <a:gd name="f59" fmla="+- f44 0 f50"/>
                <a:gd name="f60" fmla="?: f49 f20 f2"/>
                <a:gd name="f61" fmla="?: f49 f2 f20"/>
                <a:gd name="f62" fmla="+- f45 0 f51"/>
                <a:gd name="f63" fmla="+- f50 0 f44"/>
                <a:gd name="f64" fmla="+- f51 0 f45"/>
                <a:gd name="f65" fmla="?: f48 0 f1"/>
                <a:gd name="f66" fmla="?: f48 f1 0"/>
                <a:gd name="f67" fmla="+- 0 0 f52"/>
                <a:gd name="f68" fmla="?: f48 f58 f57"/>
                <a:gd name="f69" fmla="?: f48 f57 f58"/>
                <a:gd name="f70" fmla="?: f49 f56 f55"/>
                <a:gd name="f71" fmla="abs f59"/>
                <a:gd name="f72" fmla="?: f59 0 f1"/>
                <a:gd name="f73" fmla="?: f59 f1 0"/>
                <a:gd name="f74" fmla="?: f59 f60 f61"/>
                <a:gd name="f75" fmla="abs f62"/>
                <a:gd name="f76" fmla="abs f63"/>
                <a:gd name="f77" fmla="?: f62 f20 f2"/>
                <a:gd name="f78" fmla="?: f62 f2 f20"/>
                <a:gd name="f79" fmla="?: f62 f3 f2"/>
                <a:gd name="f80" fmla="?: f62 f2 f3"/>
                <a:gd name="f81" fmla="abs f64"/>
                <a:gd name="f82" fmla="?: f64 f20 f2"/>
                <a:gd name="f83" fmla="?: f64 f2 f20"/>
                <a:gd name="f84" fmla="?: f64 f66 f65"/>
                <a:gd name="f85" fmla="?: f64 f65 f66"/>
                <a:gd name="f86" fmla="*/ f19 f67 1"/>
                <a:gd name="f87" fmla="?: f49 f69 f68"/>
                <a:gd name="f88" fmla="?: f49 f73 f72"/>
                <a:gd name="f89" fmla="?: f49 f72 f73"/>
                <a:gd name="f90" fmla="?: f62 f80 f79"/>
                <a:gd name="f91" fmla="?: f62 f79 f80"/>
                <a:gd name="f92" fmla="?: f63 f78 f77"/>
                <a:gd name="f93" fmla="?: f48 f84 f85"/>
                <a:gd name="f94" fmla="?: f48 f82 f83"/>
                <a:gd name="f95" fmla="*/ f86 3163 1"/>
                <a:gd name="f96" fmla="?: f59 f88 f89"/>
                <a:gd name="f97" fmla="?: f63 f91 f90"/>
                <a:gd name="f98" fmla="*/ f95 1 7636"/>
                <a:gd name="f99" fmla="+- f8 f98 0"/>
                <a:gd name="f100" fmla="+- f35 0 f98"/>
                <a:gd name="f101" fmla="+- f36 0 f98"/>
                <a:gd name="f102" fmla="*/ f99 f34 1"/>
                <a:gd name="f103" fmla="*/ f100 f34 1"/>
                <a:gd name="f104" fmla="*/ f101 f34 1"/>
              </a:gdLst>
              <a:ahLst>
                <a:ahXY gdRefX="f0" minX="f8" maxX="f11">
                  <a:pos x="f41" y="f42"/>
                </a:ahXY>
              </a:ahLst>
              <a:cxnLst>
                <a:cxn ang="3cd4">
                  <a:pos x="hc" y="t"/>
                </a:cxn>
                <a:cxn ang="0">
                  <a:pos x="r" y="vc"/>
                </a:cxn>
                <a:cxn ang="cd4">
                  <a:pos x="hc" y="b"/>
                </a:cxn>
                <a:cxn ang="cd2">
                  <a:pos x="l" y="vc"/>
                </a:cxn>
                <a:cxn ang="f33">
                  <a:pos x="f46" y="f46"/>
                </a:cxn>
              </a:cxnLst>
              <a:rect l="f102" t="f102" r="f103" b="f104"/>
              <a:pathLst>
                <a:path>
                  <a:moveTo>
                    <a:pt x="f43" y="f42"/>
                  </a:moveTo>
                  <a:arcTo wR="f53" hR="f54" stAng="f87" swAng="f70"/>
                  <a:lnTo>
                    <a:pt x="f42" y="f50"/>
                  </a:lnTo>
                  <a:arcTo wR="f54" hR="f71" stAng="f96" swAng="f74"/>
                  <a:lnTo>
                    <a:pt x="f51" y="f44"/>
                  </a:lnTo>
                  <a:arcTo wR="f75" hR="f76" stAng="f97" swAng="f92"/>
                  <a:lnTo>
                    <a:pt x="f45" y="f43"/>
                  </a:lnTo>
                  <a:arcTo wR="f81" hR="f53" stAng="f93" swAng="f94"/>
                  <a:close/>
                </a:path>
              </a:pathLst>
            </a:custGeom>
            <a:solidFill>
              <a:srgbClr val="000000"/>
            </a:solidFill>
            <a:ln w="12600">
              <a:solidFill>
                <a:srgbClr val="666666"/>
              </a:solidFill>
              <a:prstDash val="solid"/>
              <a:round/>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sp>
          <p:nvSpPr>
            <p:cNvPr id="61" name="Freeform 60">
              <a:extLst>
                <a:ext uri="{FF2B5EF4-FFF2-40B4-BE49-F238E27FC236}">
                  <a16:creationId xmlns:a16="http://schemas.microsoft.com/office/drawing/2014/main" id="{152BABF9-C65F-A145-848E-526CD7829BD4}"/>
                </a:ext>
              </a:extLst>
            </p:cNvPr>
            <p:cNvSpPr/>
            <p:nvPr/>
          </p:nvSpPr>
          <p:spPr>
            <a:xfrm>
              <a:off x="4440240" y="4433040"/>
              <a:ext cx="1254240" cy="761759"/>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10800 f9 1"/>
                <a:gd name="f13" fmla="*/ f10 1 f2"/>
                <a:gd name="f14" fmla="+- f13 0 f1"/>
              </a:gdLst>
              <a:ahLst/>
              <a:cxnLst>
                <a:cxn ang="3cd4">
                  <a:pos x="hc" y="t"/>
                </a:cxn>
                <a:cxn ang="0">
                  <a:pos x="r" y="vc"/>
                </a:cxn>
                <a:cxn ang="cd4">
                  <a:pos x="hc" y="b"/>
                </a:cxn>
                <a:cxn ang="cd2">
                  <a:pos x="l" y="vc"/>
                </a:cxn>
                <a:cxn ang="f14">
                  <a:pos x="f11" y="f12"/>
                </a:cxn>
              </a:cxnLst>
              <a:rect l="l" t="t" r="r" b="b"/>
              <a:pathLst>
                <a:path w="21600" h="21600">
                  <a:moveTo>
                    <a:pt x="f5" y="f5"/>
                  </a:moveTo>
                  <a:lnTo>
                    <a:pt x="f6" y="f5"/>
                  </a:lnTo>
                  <a:lnTo>
                    <a:pt x="f6" y="f6"/>
                  </a:lnTo>
                  <a:lnTo>
                    <a:pt x="f5" y="f6"/>
                  </a:lnTo>
                  <a:lnTo>
                    <a:pt x="f5" y="f5"/>
                  </a:lnTo>
                  <a:close/>
                </a:path>
              </a:pathLst>
            </a:custGeom>
            <a:noFill/>
            <a:ln>
              <a:noFill/>
              <a:prstDash val="solid"/>
            </a:ln>
          </p:spPr>
          <p:txBody>
            <a:bodyPr wrap="square" lIns="46042" tIns="46042" rIns="81961" bIns="46042" anchor="ctr" anchorCtr="0" compatLnSpc="1">
              <a:noAutofit/>
            </a:bodyPr>
            <a:lstStyle/>
            <a:p>
              <a:pPr algn="ct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FFFFFF"/>
                  </a:solidFill>
                  <a:latin typeface="Optima" pitchFamily="2"/>
                  <a:ea typeface="Optima" pitchFamily="2"/>
                  <a:cs typeface="Optima" pitchFamily="2"/>
                </a:rPr>
                <a:t>John eats</a:t>
              </a:r>
            </a:p>
            <a:p>
              <a:pPr algn="ct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FFFFFF"/>
                  </a:solidFill>
                  <a:latin typeface="Optima" pitchFamily="2"/>
                  <a:ea typeface="Optima" pitchFamily="2"/>
                  <a:cs typeface="Optima" pitchFamily="2"/>
                </a:rPr>
                <a:t>sandwich</a:t>
              </a:r>
            </a:p>
          </p:txBody>
        </p:sp>
      </p:grpSp>
      <p:grpSp>
        <p:nvGrpSpPr>
          <p:cNvPr id="62" name="Group 61">
            <a:extLst>
              <a:ext uri="{FF2B5EF4-FFF2-40B4-BE49-F238E27FC236}">
                <a16:creationId xmlns:a16="http://schemas.microsoft.com/office/drawing/2014/main" id="{ACAB6093-A279-3546-ACD1-F01F52FDCA32}"/>
              </a:ext>
            </a:extLst>
          </p:cNvPr>
          <p:cNvGrpSpPr/>
          <p:nvPr/>
        </p:nvGrpSpPr>
        <p:grpSpPr>
          <a:xfrm>
            <a:off x="5390026" y="3953417"/>
            <a:ext cx="1137338" cy="827451"/>
            <a:chOff x="5942160" y="4358520"/>
            <a:chExt cx="1253880" cy="912239"/>
          </a:xfrm>
        </p:grpSpPr>
        <p:sp>
          <p:nvSpPr>
            <p:cNvPr id="63" name="Freeform 62">
              <a:extLst>
                <a:ext uri="{FF2B5EF4-FFF2-40B4-BE49-F238E27FC236}">
                  <a16:creationId xmlns:a16="http://schemas.microsoft.com/office/drawing/2014/main" id="{BF3666AA-67AD-4B46-AF19-99287FA3F703}"/>
                </a:ext>
              </a:extLst>
            </p:cNvPr>
            <p:cNvSpPr/>
            <p:nvPr/>
          </p:nvSpPr>
          <p:spPr>
            <a:xfrm>
              <a:off x="5942160" y="4358520"/>
              <a:ext cx="1253880" cy="912239"/>
            </a:xfrm>
            <a:custGeom>
              <a:avLst>
                <a:gd name="f0" fmla="val 37"/>
              </a:avLst>
              <a:gdLst>
                <a:gd name="f1" fmla="val 10800000"/>
                <a:gd name="f2" fmla="val 5400000"/>
                <a:gd name="f3" fmla="val 16200000"/>
                <a:gd name="f4" fmla="val 180"/>
                <a:gd name="f5" fmla="val w"/>
                <a:gd name="f6" fmla="val h"/>
                <a:gd name="f7" fmla="val ss"/>
                <a:gd name="f8" fmla="val 0"/>
                <a:gd name="f9" fmla="*/ 5419351 1 1725033"/>
                <a:gd name="f10" fmla="val 45"/>
                <a:gd name="f11" fmla="val 10800"/>
                <a:gd name="f12" fmla="val -2147483647"/>
                <a:gd name="f13" fmla="val 2147483647"/>
                <a:gd name="f14" fmla="+- 0 0 0"/>
                <a:gd name="f15" fmla="abs f5"/>
                <a:gd name="f16" fmla="abs f6"/>
                <a:gd name="f17" fmla="abs f7"/>
                <a:gd name="f18" fmla="*/ f9 1 180"/>
                <a:gd name="f19" fmla="pin 0 f0 10800"/>
                <a:gd name="f20" fmla="+- 0 0 f2"/>
                <a:gd name="f21" fmla="*/ f14 f1 1"/>
                <a:gd name="f22" fmla="?: f15 f5 1"/>
                <a:gd name="f23" fmla="?: f16 f6 1"/>
                <a:gd name="f24" fmla="?: f17 f7 1"/>
                <a:gd name="f25" fmla="*/ f10 f18 1"/>
                <a:gd name="f26" fmla="+- f8 f19 0"/>
                <a:gd name="f27" fmla="*/ f21 1 f4"/>
                <a:gd name="f28" fmla="*/ f22 1 21600"/>
                <a:gd name="f29" fmla="*/ f23 1 21600"/>
                <a:gd name="f30" fmla="*/ 21600 f22 1"/>
                <a:gd name="f31" fmla="*/ 21600 f23 1"/>
                <a:gd name="f32" fmla="+- 0 0 f25"/>
                <a:gd name="f33" fmla="+- f27 0 f2"/>
                <a:gd name="f34" fmla="min f29 f28"/>
                <a:gd name="f35" fmla="*/ f30 1 f24"/>
                <a:gd name="f36" fmla="*/ f31 1 f24"/>
                <a:gd name="f37" fmla="*/ f32 f1 1"/>
                <a:gd name="f38" fmla="*/ f37 1 f9"/>
                <a:gd name="f39" fmla="+- f36 0 f19"/>
                <a:gd name="f40" fmla="+- f35 0 f19"/>
                <a:gd name="f41" fmla="*/ f19 f34 1"/>
                <a:gd name="f42" fmla="*/ f8 f34 1"/>
                <a:gd name="f43" fmla="*/ f26 f34 1"/>
                <a:gd name="f44" fmla="*/ f36 f34 1"/>
                <a:gd name="f45" fmla="*/ f35 f34 1"/>
                <a:gd name="f46" fmla="*/ 10800 f34 1"/>
                <a:gd name="f47" fmla="+- f38 0 f2"/>
                <a:gd name="f48" fmla="+- f42 0 f43"/>
                <a:gd name="f49" fmla="+- f43 0 f42"/>
                <a:gd name="f50" fmla="*/ f39 f34 1"/>
                <a:gd name="f51" fmla="*/ f40 f34 1"/>
                <a:gd name="f52" fmla="cos 1 f47"/>
                <a:gd name="f53" fmla="abs f48"/>
                <a:gd name="f54" fmla="abs f49"/>
                <a:gd name="f55" fmla="?: f48 f20 f2"/>
                <a:gd name="f56" fmla="?: f48 f2 f20"/>
                <a:gd name="f57" fmla="?: f48 f3 f2"/>
                <a:gd name="f58" fmla="?: f48 f2 f3"/>
                <a:gd name="f59" fmla="+- f44 0 f50"/>
                <a:gd name="f60" fmla="?: f49 f20 f2"/>
                <a:gd name="f61" fmla="?: f49 f2 f20"/>
                <a:gd name="f62" fmla="+- f45 0 f51"/>
                <a:gd name="f63" fmla="+- f50 0 f44"/>
                <a:gd name="f64" fmla="+- f51 0 f45"/>
                <a:gd name="f65" fmla="?: f48 0 f1"/>
                <a:gd name="f66" fmla="?: f48 f1 0"/>
                <a:gd name="f67" fmla="+- 0 0 f52"/>
                <a:gd name="f68" fmla="?: f48 f58 f57"/>
                <a:gd name="f69" fmla="?: f48 f57 f58"/>
                <a:gd name="f70" fmla="?: f49 f56 f55"/>
                <a:gd name="f71" fmla="abs f59"/>
                <a:gd name="f72" fmla="?: f59 0 f1"/>
                <a:gd name="f73" fmla="?: f59 f1 0"/>
                <a:gd name="f74" fmla="?: f59 f60 f61"/>
                <a:gd name="f75" fmla="abs f62"/>
                <a:gd name="f76" fmla="abs f63"/>
                <a:gd name="f77" fmla="?: f62 f20 f2"/>
                <a:gd name="f78" fmla="?: f62 f2 f20"/>
                <a:gd name="f79" fmla="?: f62 f3 f2"/>
                <a:gd name="f80" fmla="?: f62 f2 f3"/>
                <a:gd name="f81" fmla="abs f64"/>
                <a:gd name="f82" fmla="?: f64 f20 f2"/>
                <a:gd name="f83" fmla="?: f64 f2 f20"/>
                <a:gd name="f84" fmla="?: f64 f66 f65"/>
                <a:gd name="f85" fmla="?: f64 f65 f66"/>
                <a:gd name="f86" fmla="*/ f19 f67 1"/>
                <a:gd name="f87" fmla="?: f49 f69 f68"/>
                <a:gd name="f88" fmla="?: f49 f73 f72"/>
                <a:gd name="f89" fmla="?: f49 f72 f73"/>
                <a:gd name="f90" fmla="?: f62 f80 f79"/>
                <a:gd name="f91" fmla="?: f62 f79 f80"/>
                <a:gd name="f92" fmla="?: f63 f78 f77"/>
                <a:gd name="f93" fmla="?: f48 f84 f85"/>
                <a:gd name="f94" fmla="?: f48 f82 f83"/>
                <a:gd name="f95" fmla="*/ f86 3163 1"/>
                <a:gd name="f96" fmla="?: f59 f88 f89"/>
                <a:gd name="f97" fmla="?: f63 f91 f90"/>
                <a:gd name="f98" fmla="*/ f95 1 7636"/>
                <a:gd name="f99" fmla="+- f8 f98 0"/>
                <a:gd name="f100" fmla="+- f35 0 f98"/>
                <a:gd name="f101" fmla="+- f36 0 f98"/>
                <a:gd name="f102" fmla="*/ f99 f34 1"/>
                <a:gd name="f103" fmla="*/ f100 f34 1"/>
                <a:gd name="f104" fmla="*/ f101 f34 1"/>
              </a:gdLst>
              <a:ahLst>
                <a:ahXY gdRefX="f0" minX="f8" maxX="f11">
                  <a:pos x="f41" y="f42"/>
                </a:ahXY>
              </a:ahLst>
              <a:cxnLst>
                <a:cxn ang="3cd4">
                  <a:pos x="hc" y="t"/>
                </a:cxn>
                <a:cxn ang="0">
                  <a:pos x="r" y="vc"/>
                </a:cxn>
                <a:cxn ang="cd4">
                  <a:pos x="hc" y="b"/>
                </a:cxn>
                <a:cxn ang="cd2">
                  <a:pos x="l" y="vc"/>
                </a:cxn>
                <a:cxn ang="f33">
                  <a:pos x="f46" y="f46"/>
                </a:cxn>
              </a:cxnLst>
              <a:rect l="f102" t="f102" r="f103" b="f104"/>
              <a:pathLst>
                <a:path>
                  <a:moveTo>
                    <a:pt x="f43" y="f42"/>
                  </a:moveTo>
                  <a:arcTo wR="f53" hR="f54" stAng="f87" swAng="f70"/>
                  <a:lnTo>
                    <a:pt x="f42" y="f50"/>
                  </a:lnTo>
                  <a:arcTo wR="f54" hR="f71" stAng="f96" swAng="f74"/>
                  <a:lnTo>
                    <a:pt x="f51" y="f44"/>
                  </a:lnTo>
                  <a:arcTo wR="f75" hR="f76" stAng="f97" swAng="f92"/>
                  <a:lnTo>
                    <a:pt x="f45" y="f43"/>
                  </a:lnTo>
                  <a:arcTo wR="f81" hR="f53" stAng="f93" swAng="f94"/>
                  <a:close/>
                </a:path>
              </a:pathLst>
            </a:custGeom>
            <a:solidFill>
              <a:srgbClr val="000000"/>
            </a:solidFill>
            <a:ln w="12600">
              <a:solidFill>
                <a:srgbClr val="666666"/>
              </a:solidFill>
              <a:prstDash val="solid"/>
              <a:round/>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sp>
          <p:nvSpPr>
            <p:cNvPr id="64" name="Freeform 63">
              <a:extLst>
                <a:ext uri="{FF2B5EF4-FFF2-40B4-BE49-F238E27FC236}">
                  <a16:creationId xmlns:a16="http://schemas.microsoft.com/office/drawing/2014/main" id="{EBD2D916-718B-374F-9C00-5497FBF4E2E5}"/>
                </a:ext>
              </a:extLst>
            </p:cNvPr>
            <p:cNvSpPr/>
            <p:nvPr/>
          </p:nvSpPr>
          <p:spPr>
            <a:xfrm>
              <a:off x="5942160" y="4433040"/>
              <a:ext cx="1253880" cy="761759"/>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10800 f9 1"/>
                <a:gd name="f13" fmla="*/ f10 1 f2"/>
                <a:gd name="f14" fmla="+- f13 0 f1"/>
              </a:gdLst>
              <a:ahLst/>
              <a:cxnLst>
                <a:cxn ang="3cd4">
                  <a:pos x="hc" y="t"/>
                </a:cxn>
                <a:cxn ang="0">
                  <a:pos x="r" y="vc"/>
                </a:cxn>
                <a:cxn ang="cd4">
                  <a:pos x="hc" y="b"/>
                </a:cxn>
                <a:cxn ang="cd2">
                  <a:pos x="l" y="vc"/>
                </a:cxn>
                <a:cxn ang="f14">
                  <a:pos x="f11" y="f12"/>
                </a:cxn>
              </a:cxnLst>
              <a:rect l="l" t="t" r="r" b="b"/>
              <a:pathLst>
                <a:path w="21600" h="21600">
                  <a:moveTo>
                    <a:pt x="f5" y="f5"/>
                  </a:moveTo>
                  <a:lnTo>
                    <a:pt x="f6" y="f5"/>
                  </a:lnTo>
                  <a:lnTo>
                    <a:pt x="f6" y="f6"/>
                  </a:lnTo>
                  <a:lnTo>
                    <a:pt x="f5" y="f6"/>
                  </a:lnTo>
                  <a:lnTo>
                    <a:pt x="f5" y="f5"/>
                  </a:lnTo>
                  <a:close/>
                </a:path>
              </a:pathLst>
            </a:custGeom>
            <a:noFill/>
            <a:ln>
              <a:noFill/>
              <a:prstDash val="solid"/>
            </a:ln>
          </p:spPr>
          <p:txBody>
            <a:bodyPr wrap="square" lIns="46042" tIns="46042" rIns="81961" bIns="46042" anchor="ctr" anchorCtr="0" compatLnSpc="1">
              <a:noAutofit/>
            </a:bodyPr>
            <a:lstStyle/>
            <a:p>
              <a:pPr algn="ct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FFFFFF"/>
                  </a:solidFill>
                  <a:latin typeface="Optima" pitchFamily="2"/>
                  <a:ea typeface="Optima" pitchFamily="2"/>
                  <a:cs typeface="Optima" pitchFamily="2"/>
                </a:rPr>
                <a:t>John goes outside</a:t>
              </a:r>
            </a:p>
          </p:txBody>
        </p:sp>
      </p:grpSp>
      <p:grpSp>
        <p:nvGrpSpPr>
          <p:cNvPr id="65" name="Group 64">
            <a:extLst>
              <a:ext uri="{FF2B5EF4-FFF2-40B4-BE49-F238E27FC236}">
                <a16:creationId xmlns:a16="http://schemas.microsoft.com/office/drawing/2014/main" id="{5C329643-325C-304F-A1F4-C0CB0006348F}"/>
              </a:ext>
            </a:extLst>
          </p:cNvPr>
          <p:cNvGrpSpPr/>
          <p:nvPr/>
        </p:nvGrpSpPr>
        <p:grpSpPr>
          <a:xfrm>
            <a:off x="6741900" y="2927429"/>
            <a:ext cx="1137665" cy="413072"/>
            <a:chOff x="7432560" y="3227400"/>
            <a:chExt cx="1254240" cy="455399"/>
          </a:xfrm>
        </p:grpSpPr>
        <p:sp>
          <p:nvSpPr>
            <p:cNvPr id="66" name="Freeform 65">
              <a:extLst>
                <a:ext uri="{FF2B5EF4-FFF2-40B4-BE49-F238E27FC236}">
                  <a16:creationId xmlns:a16="http://schemas.microsoft.com/office/drawing/2014/main" id="{B6852AC5-4541-DC42-8FFB-65B475FA406D}"/>
                </a:ext>
              </a:extLst>
            </p:cNvPr>
            <p:cNvSpPr/>
            <p:nvPr/>
          </p:nvSpPr>
          <p:spPr>
            <a:xfrm>
              <a:off x="7432560" y="3227400"/>
              <a:ext cx="1254240" cy="455399"/>
            </a:xfrm>
            <a:custGeom>
              <a:avLst>
                <a:gd name="f0" fmla="val 75"/>
              </a:avLst>
              <a:gdLst>
                <a:gd name="f1" fmla="val 10800000"/>
                <a:gd name="f2" fmla="val 5400000"/>
                <a:gd name="f3" fmla="val 16200000"/>
                <a:gd name="f4" fmla="val 180"/>
                <a:gd name="f5" fmla="val w"/>
                <a:gd name="f6" fmla="val h"/>
                <a:gd name="f7" fmla="val ss"/>
                <a:gd name="f8" fmla="val 0"/>
                <a:gd name="f9" fmla="*/ 5419351 1 1725033"/>
                <a:gd name="f10" fmla="val 45"/>
                <a:gd name="f11" fmla="val 10800"/>
                <a:gd name="f12" fmla="val -2147483647"/>
                <a:gd name="f13" fmla="val 2147483647"/>
                <a:gd name="f14" fmla="+- 0 0 0"/>
                <a:gd name="f15" fmla="abs f5"/>
                <a:gd name="f16" fmla="abs f6"/>
                <a:gd name="f17" fmla="abs f7"/>
                <a:gd name="f18" fmla="*/ f9 1 180"/>
                <a:gd name="f19" fmla="pin 0 f0 10800"/>
                <a:gd name="f20" fmla="+- 0 0 f2"/>
                <a:gd name="f21" fmla="*/ f14 f1 1"/>
                <a:gd name="f22" fmla="?: f15 f5 1"/>
                <a:gd name="f23" fmla="?: f16 f6 1"/>
                <a:gd name="f24" fmla="?: f17 f7 1"/>
                <a:gd name="f25" fmla="*/ f10 f18 1"/>
                <a:gd name="f26" fmla="+- f8 f19 0"/>
                <a:gd name="f27" fmla="*/ f21 1 f4"/>
                <a:gd name="f28" fmla="*/ f22 1 21600"/>
                <a:gd name="f29" fmla="*/ f23 1 21600"/>
                <a:gd name="f30" fmla="*/ 21600 f22 1"/>
                <a:gd name="f31" fmla="*/ 21600 f23 1"/>
                <a:gd name="f32" fmla="+- 0 0 f25"/>
                <a:gd name="f33" fmla="+- f27 0 f2"/>
                <a:gd name="f34" fmla="min f29 f28"/>
                <a:gd name="f35" fmla="*/ f30 1 f24"/>
                <a:gd name="f36" fmla="*/ f31 1 f24"/>
                <a:gd name="f37" fmla="*/ f32 f1 1"/>
                <a:gd name="f38" fmla="*/ f37 1 f9"/>
                <a:gd name="f39" fmla="+- f36 0 f19"/>
                <a:gd name="f40" fmla="+- f35 0 f19"/>
                <a:gd name="f41" fmla="*/ f19 f34 1"/>
                <a:gd name="f42" fmla="*/ f8 f34 1"/>
                <a:gd name="f43" fmla="*/ f26 f34 1"/>
                <a:gd name="f44" fmla="*/ f36 f34 1"/>
                <a:gd name="f45" fmla="*/ f35 f34 1"/>
                <a:gd name="f46" fmla="*/ 10800 f34 1"/>
                <a:gd name="f47" fmla="+- f38 0 f2"/>
                <a:gd name="f48" fmla="+- f42 0 f43"/>
                <a:gd name="f49" fmla="+- f43 0 f42"/>
                <a:gd name="f50" fmla="*/ f39 f34 1"/>
                <a:gd name="f51" fmla="*/ f40 f34 1"/>
                <a:gd name="f52" fmla="cos 1 f47"/>
                <a:gd name="f53" fmla="abs f48"/>
                <a:gd name="f54" fmla="abs f49"/>
                <a:gd name="f55" fmla="?: f48 f20 f2"/>
                <a:gd name="f56" fmla="?: f48 f2 f20"/>
                <a:gd name="f57" fmla="?: f48 f3 f2"/>
                <a:gd name="f58" fmla="?: f48 f2 f3"/>
                <a:gd name="f59" fmla="+- f44 0 f50"/>
                <a:gd name="f60" fmla="?: f49 f20 f2"/>
                <a:gd name="f61" fmla="?: f49 f2 f20"/>
                <a:gd name="f62" fmla="+- f45 0 f51"/>
                <a:gd name="f63" fmla="+- f50 0 f44"/>
                <a:gd name="f64" fmla="+- f51 0 f45"/>
                <a:gd name="f65" fmla="?: f48 0 f1"/>
                <a:gd name="f66" fmla="?: f48 f1 0"/>
                <a:gd name="f67" fmla="+- 0 0 f52"/>
                <a:gd name="f68" fmla="?: f48 f58 f57"/>
                <a:gd name="f69" fmla="?: f48 f57 f58"/>
                <a:gd name="f70" fmla="?: f49 f56 f55"/>
                <a:gd name="f71" fmla="abs f59"/>
                <a:gd name="f72" fmla="?: f59 0 f1"/>
                <a:gd name="f73" fmla="?: f59 f1 0"/>
                <a:gd name="f74" fmla="?: f59 f60 f61"/>
                <a:gd name="f75" fmla="abs f62"/>
                <a:gd name="f76" fmla="abs f63"/>
                <a:gd name="f77" fmla="?: f62 f20 f2"/>
                <a:gd name="f78" fmla="?: f62 f2 f20"/>
                <a:gd name="f79" fmla="?: f62 f3 f2"/>
                <a:gd name="f80" fmla="?: f62 f2 f3"/>
                <a:gd name="f81" fmla="abs f64"/>
                <a:gd name="f82" fmla="?: f64 f20 f2"/>
                <a:gd name="f83" fmla="?: f64 f2 f20"/>
                <a:gd name="f84" fmla="?: f64 f66 f65"/>
                <a:gd name="f85" fmla="?: f64 f65 f66"/>
                <a:gd name="f86" fmla="*/ f19 f67 1"/>
                <a:gd name="f87" fmla="?: f49 f69 f68"/>
                <a:gd name="f88" fmla="?: f49 f73 f72"/>
                <a:gd name="f89" fmla="?: f49 f72 f73"/>
                <a:gd name="f90" fmla="?: f62 f80 f79"/>
                <a:gd name="f91" fmla="?: f62 f79 f80"/>
                <a:gd name="f92" fmla="?: f63 f78 f77"/>
                <a:gd name="f93" fmla="?: f48 f84 f85"/>
                <a:gd name="f94" fmla="?: f48 f82 f83"/>
                <a:gd name="f95" fmla="*/ f86 3163 1"/>
                <a:gd name="f96" fmla="?: f59 f88 f89"/>
                <a:gd name="f97" fmla="?: f63 f91 f90"/>
                <a:gd name="f98" fmla="*/ f95 1 7636"/>
                <a:gd name="f99" fmla="+- f8 f98 0"/>
                <a:gd name="f100" fmla="+- f35 0 f98"/>
                <a:gd name="f101" fmla="+- f36 0 f98"/>
                <a:gd name="f102" fmla="*/ f99 f34 1"/>
                <a:gd name="f103" fmla="*/ f100 f34 1"/>
                <a:gd name="f104" fmla="*/ f101 f34 1"/>
              </a:gdLst>
              <a:ahLst>
                <a:ahXY gdRefX="f0" minX="f8" maxX="f11">
                  <a:pos x="f41" y="f42"/>
                </a:ahXY>
              </a:ahLst>
              <a:cxnLst>
                <a:cxn ang="3cd4">
                  <a:pos x="hc" y="t"/>
                </a:cxn>
                <a:cxn ang="0">
                  <a:pos x="r" y="vc"/>
                </a:cxn>
                <a:cxn ang="cd4">
                  <a:pos x="hc" y="b"/>
                </a:cxn>
                <a:cxn ang="cd2">
                  <a:pos x="l" y="vc"/>
                </a:cxn>
                <a:cxn ang="f33">
                  <a:pos x="f46" y="f46"/>
                </a:cxn>
              </a:cxnLst>
              <a:rect l="f102" t="f102" r="f103" b="f104"/>
              <a:pathLst>
                <a:path>
                  <a:moveTo>
                    <a:pt x="f43" y="f42"/>
                  </a:moveTo>
                  <a:arcTo wR="f53" hR="f54" stAng="f87" swAng="f70"/>
                  <a:lnTo>
                    <a:pt x="f42" y="f50"/>
                  </a:lnTo>
                  <a:arcTo wR="f54" hR="f71" stAng="f96" swAng="f74"/>
                  <a:lnTo>
                    <a:pt x="f51" y="f44"/>
                  </a:lnTo>
                  <a:arcTo wR="f75" hR="f76" stAng="f97" swAng="f92"/>
                  <a:lnTo>
                    <a:pt x="f45" y="f43"/>
                  </a:lnTo>
                  <a:arcTo wR="f81" hR="f53" stAng="f93" swAng="f94"/>
                  <a:close/>
                </a:path>
              </a:pathLst>
            </a:custGeom>
            <a:solidFill>
              <a:srgbClr val="000000"/>
            </a:solidFill>
            <a:ln w="12600">
              <a:solidFill>
                <a:srgbClr val="666666"/>
              </a:solidFill>
              <a:prstDash val="solid"/>
              <a:round/>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sp>
          <p:nvSpPr>
            <p:cNvPr id="67" name="Freeform 66">
              <a:extLst>
                <a:ext uri="{FF2B5EF4-FFF2-40B4-BE49-F238E27FC236}">
                  <a16:creationId xmlns:a16="http://schemas.microsoft.com/office/drawing/2014/main" id="{5E722AA6-D6C2-E348-95C0-E483343122D5}"/>
                </a:ext>
              </a:extLst>
            </p:cNvPr>
            <p:cNvSpPr/>
            <p:nvPr/>
          </p:nvSpPr>
          <p:spPr>
            <a:xfrm>
              <a:off x="7432560" y="3263760"/>
              <a:ext cx="1254240" cy="38088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10800 f9 1"/>
                <a:gd name="f13" fmla="*/ f10 1 f2"/>
                <a:gd name="f14" fmla="+- f13 0 f1"/>
              </a:gdLst>
              <a:ahLst/>
              <a:cxnLst>
                <a:cxn ang="3cd4">
                  <a:pos x="hc" y="t"/>
                </a:cxn>
                <a:cxn ang="0">
                  <a:pos x="r" y="vc"/>
                </a:cxn>
                <a:cxn ang="cd4">
                  <a:pos x="hc" y="b"/>
                </a:cxn>
                <a:cxn ang="cd2">
                  <a:pos x="l" y="vc"/>
                </a:cxn>
                <a:cxn ang="f14">
                  <a:pos x="f11" y="f12"/>
                </a:cxn>
              </a:cxnLst>
              <a:rect l="l" t="t" r="r" b="b"/>
              <a:pathLst>
                <a:path w="21600" h="21600">
                  <a:moveTo>
                    <a:pt x="f5" y="f5"/>
                  </a:moveTo>
                  <a:lnTo>
                    <a:pt x="f6" y="f5"/>
                  </a:lnTo>
                  <a:lnTo>
                    <a:pt x="f6" y="f6"/>
                  </a:lnTo>
                  <a:lnTo>
                    <a:pt x="f5" y="f6"/>
                  </a:lnTo>
                  <a:lnTo>
                    <a:pt x="f5" y="f5"/>
                  </a:lnTo>
                  <a:close/>
                </a:path>
              </a:pathLst>
            </a:custGeom>
            <a:noFill/>
            <a:ln>
              <a:noFill/>
              <a:prstDash val="solid"/>
            </a:ln>
          </p:spPr>
          <p:txBody>
            <a:bodyPr wrap="square" lIns="46042" tIns="46042" rIns="81961" bIns="46042" anchor="ctr" anchorCtr="0" compatLnSpc="1">
              <a:noAutofit/>
            </a:bodyPr>
            <a:lstStyle/>
            <a:p>
              <a:pPr algn="ct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FFFFFF"/>
                  </a:solidFill>
                  <a:latin typeface="Optima" pitchFamily="2"/>
                  <a:ea typeface="Optima" pitchFamily="2"/>
                  <a:cs typeface="Optima" pitchFamily="2"/>
                </a:rPr>
                <a:t>expr 2</a:t>
              </a:r>
            </a:p>
          </p:txBody>
        </p:sp>
      </p:grpSp>
      <p:sp>
        <p:nvSpPr>
          <p:cNvPr id="68" name="Straight Connector 67">
            <a:extLst>
              <a:ext uri="{FF2B5EF4-FFF2-40B4-BE49-F238E27FC236}">
                <a16:creationId xmlns:a16="http://schemas.microsoft.com/office/drawing/2014/main" id="{DD2CFE55-9CD2-CC4B-B7AF-5644E7927DF9}"/>
              </a:ext>
            </a:extLst>
          </p:cNvPr>
          <p:cNvSpPr/>
          <p:nvPr/>
        </p:nvSpPr>
        <p:spPr>
          <a:xfrm flipV="1">
            <a:off x="7295059" y="3340175"/>
            <a:ext cx="1306" cy="609977"/>
          </a:xfrm>
          <a:prstGeom prst="line">
            <a:avLst/>
          </a:prstGeom>
          <a:noFill/>
          <a:ln w="12600">
            <a:solidFill>
              <a:srgbClr val="666666"/>
            </a:solidFill>
            <a:prstDash val="solid"/>
            <a:round/>
            <a:tailEnd type="arrow"/>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grpSp>
        <p:nvGrpSpPr>
          <p:cNvPr id="69" name="Group 68">
            <a:extLst>
              <a:ext uri="{FF2B5EF4-FFF2-40B4-BE49-F238E27FC236}">
                <a16:creationId xmlns:a16="http://schemas.microsoft.com/office/drawing/2014/main" id="{172E25CA-D6A3-8545-879D-A73018DCA45A}"/>
              </a:ext>
            </a:extLst>
          </p:cNvPr>
          <p:cNvGrpSpPr/>
          <p:nvPr/>
        </p:nvGrpSpPr>
        <p:grpSpPr>
          <a:xfrm>
            <a:off x="6729165" y="3953417"/>
            <a:ext cx="1137338" cy="827451"/>
            <a:chOff x="7418520" y="4358520"/>
            <a:chExt cx="1253880" cy="912239"/>
          </a:xfrm>
        </p:grpSpPr>
        <p:sp>
          <p:nvSpPr>
            <p:cNvPr id="70" name="Freeform 69">
              <a:extLst>
                <a:ext uri="{FF2B5EF4-FFF2-40B4-BE49-F238E27FC236}">
                  <a16:creationId xmlns:a16="http://schemas.microsoft.com/office/drawing/2014/main" id="{5EB64DBC-9B4C-2C41-83D6-9387FD8646A8}"/>
                </a:ext>
              </a:extLst>
            </p:cNvPr>
            <p:cNvSpPr/>
            <p:nvPr/>
          </p:nvSpPr>
          <p:spPr>
            <a:xfrm>
              <a:off x="7418520" y="4358520"/>
              <a:ext cx="1253880" cy="912239"/>
            </a:xfrm>
            <a:custGeom>
              <a:avLst>
                <a:gd name="f0" fmla="val 37"/>
              </a:avLst>
              <a:gdLst>
                <a:gd name="f1" fmla="val 10800000"/>
                <a:gd name="f2" fmla="val 5400000"/>
                <a:gd name="f3" fmla="val 16200000"/>
                <a:gd name="f4" fmla="val 180"/>
                <a:gd name="f5" fmla="val w"/>
                <a:gd name="f6" fmla="val h"/>
                <a:gd name="f7" fmla="val ss"/>
                <a:gd name="f8" fmla="val 0"/>
                <a:gd name="f9" fmla="*/ 5419351 1 1725033"/>
                <a:gd name="f10" fmla="val 45"/>
                <a:gd name="f11" fmla="val 10800"/>
                <a:gd name="f12" fmla="val -2147483647"/>
                <a:gd name="f13" fmla="val 2147483647"/>
                <a:gd name="f14" fmla="+- 0 0 0"/>
                <a:gd name="f15" fmla="abs f5"/>
                <a:gd name="f16" fmla="abs f6"/>
                <a:gd name="f17" fmla="abs f7"/>
                <a:gd name="f18" fmla="*/ f9 1 180"/>
                <a:gd name="f19" fmla="pin 0 f0 10800"/>
                <a:gd name="f20" fmla="+- 0 0 f2"/>
                <a:gd name="f21" fmla="*/ f14 f1 1"/>
                <a:gd name="f22" fmla="?: f15 f5 1"/>
                <a:gd name="f23" fmla="?: f16 f6 1"/>
                <a:gd name="f24" fmla="?: f17 f7 1"/>
                <a:gd name="f25" fmla="*/ f10 f18 1"/>
                <a:gd name="f26" fmla="+- f8 f19 0"/>
                <a:gd name="f27" fmla="*/ f21 1 f4"/>
                <a:gd name="f28" fmla="*/ f22 1 21600"/>
                <a:gd name="f29" fmla="*/ f23 1 21600"/>
                <a:gd name="f30" fmla="*/ 21600 f22 1"/>
                <a:gd name="f31" fmla="*/ 21600 f23 1"/>
                <a:gd name="f32" fmla="+- 0 0 f25"/>
                <a:gd name="f33" fmla="+- f27 0 f2"/>
                <a:gd name="f34" fmla="min f29 f28"/>
                <a:gd name="f35" fmla="*/ f30 1 f24"/>
                <a:gd name="f36" fmla="*/ f31 1 f24"/>
                <a:gd name="f37" fmla="*/ f32 f1 1"/>
                <a:gd name="f38" fmla="*/ f37 1 f9"/>
                <a:gd name="f39" fmla="+- f36 0 f19"/>
                <a:gd name="f40" fmla="+- f35 0 f19"/>
                <a:gd name="f41" fmla="*/ f19 f34 1"/>
                <a:gd name="f42" fmla="*/ f8 f34 1"/>
                <a:gd name="f43" fmla="*/ f26 f34 1"/>
                <a:gd name="f44" fmla="*/ f36 f34 1"/>
                <a:gd name="f45" fmla="*/ f35 f34 1"/>
                <a:gd name="f46" fmla="*/ 10800 f34 1"/>
                <a:gd name="f47" fmla="+- f38 0 f2"/>
                <a:gd name="f48" fmla="+- f42 0 f43"/>
                <a:gd name="f49" fmla="+- f43 0 f42"/>
                <a:gd name="f50" fmla="*/ f39 f34 1"/>
                <a:gd name="f51" fmla="*/ f40 f34 1"/>
                <a:gd name="f52" fmla="cos 1 f47"/>
                <a:gd name="f53" fmla="abs f48"/>
                <a:gd name="f54" fmla="abs f49"/>
                <a:gd name="f55" fmla="?: f48 f20 f2"/>
                <a:gd name="f56" fmla="?: f48 f2 f20"/>
                <a:gd name="f57" fmla="?: f48 f3 f2"/>
                <a:gd name="f58" fmla="?: f48 f2 f3"/>
                <a:gd name="f59" fmla="+- f44 0 f50"/>
                <a:gd name="f60" fmla="?: f49 f20 f2"/>
                <a:gd name="f61" fmla="?: f49 f2 f20"/>
                <a:gd name="f62" fmla="+- f45 0 f51"/>
                <a:gd name="f63" fmla="+- f50 0 f44"/>
                <a:gd name="f64" fmla="+- f51 0 f45"/>
                <a:gd name="f65" fmla="?: f48 0 f1"/>
                <a:gd name="f66" fmla="?: f48 f1 0"/>
                <a:gd name="f67" fmla="+- 0 0 f52"/>
                <a:gd name="f68" fmla="?: f48 f58 f57"/>
                <a:gd name="f69" fmla="?: f48 f57 f58"/>
                <a:gd name="f70" fmla="?: f49 f56 f55"/>
                <a:gd name="f71" fmla="abs f59"/>
                <a:gd name="f72" fmla="?: f59 0 f1"/>
                <a:gd name="f73" fmla="?: f59 f1 0"/>
                <a:gd name="f74" fmla="?: f59 f60 f61"/>
                <a:gd name="f75" fmla="abs f62"/>
                <a:gd name="f76" fmla="abs f63"/>
                <a:gd name="f77" fmla="?: f62 f20 f2"/>
                <a:gd name="f78" fmla="?: f62 f2 f20"/>
                <a:gd name="f79" fmla="?: f62 f3 f2"/>
                <a:gd name="f80" fmla="?: f62 f2 f3"/>
                <a:gd name="f81" fmla="abs f64"/>
                <a:gd name="f82" fmla="?: f64 f20 f2"/>
                <a:gd name="f83" fmla="?: f64 f2 f20"/>
                <a:gd name="f84" fmla="?: f64 f66 f65"/>
                <a:gd name="f85" fmla="?: f64 f65 f66"/>
                <a:gd name="f86" fmla="*/ f19 f67 1"/>
                <a:gd name="f87" fmla="?: f49 f69 f68"/>
                <a:gd name="f88" fmla="?: f49 f73 f72"/>
                <a:gd name="f89" fmla="?: f49 f72 f73"/>
                <a:gd name="f90" fmla="?: f62 f80 f79"/>
                <a:gd name="f91" fmla="?: f62 f79 f80"/>
                <a:gd name="f92" fmla="?: f63 f78 f77"/>
                <a:gd name="f93" fmla="?: f48 f84 f85"/>
                <a:gd name="f94" fmla="?: f48 f82 f83"/>
                <a:gd name="f95" fmla="*/ f86 3163 1"/>
                <a:gd name="f96" fmla="?: f59 f88 f89"/>
                <a:gd name="f97" fmla="?: f63 f91 f90"/>
                <a:gd name="f98" fmla="*/ f95 1 7636"/>
                <a:gd name="f99" fmla="+- f8 f98 0"/>
                <a:gd name="f100" fmla="+- f35 0 f98"/>
                <a:gd name="f101" fmla="+- f36 0 f98"/>
                <a:gd name="f102" fmla="*/ f99 f34 1"/>
                <a:gd name="f103" fmla="*/ f100 f34 1"/>
                <a:gd name="f104" fmla="*/ f101 f34 1"/>
              </a:gdLst>
              <a:ahLst>
                <a:ahXY gdRefX="f0" minX="f8" maxX="f11">
                  <a:pos x="f41" y="f42"/>
                </a:ahXY>
              </a:ahLst>
              <a:cxnLst>
                <a:cxn ang="3cd4">
                  <a:pos x="hc" y="t"/>
                </a:cxn>
                <a:cxn ang="0">
                  <a:pos x="r" y="vc"/>
                </a:cxn>
                <a:cxn ang="cd4">
                  <a:pos x="hc" y="b"/>
                </a:cxn>
                <a:cxn ang="cd2">
                  <a:pos x="l" y="vc"/>
                </a:cxn>
                <a:cxn ang="f33">
                  <a:pos x="f46" y="f46"/>
                </a:cxn>
              </a:cxnLst>
              <a:rect l="f102" t="f102" r="f103" b="f104"/>
              <a:pathLst>
                <a:path>
                  <a:moveTo>
                    <a:pt x="f43" y="f42"/>
                  </a:moveTo>
                  <a:arcTo wR="f53" hR="f54" stAng="f87" swAng="f70"/>
                  <a:lnTo>
                    <a:pt x="f42" y="f50"/>
                  </a:lnTo>
                  <a:arcTo wR="f54" hR="f71" stAng="f96" swAng="f74"/>
                  <a:lnTo>
                    <a:pt x="f51" y="f44"/>
                  </a:lnTo>
                  <a:arcTo wR="f75" hR="f76" stAng="f97" swAng="f92"/>
                  <a:lnTo>
                    <a:pt x="f45" y="f43"/>
                  </a:lnTo>
                  <a:arcTo wR="f81" hR="f53" stAng="f93" swAng="f94"/>
                  <a:close/>
                </a:path>
              </a:pathLst>
            </a:custGeom>
            <a:solidFill>
              <a:srgbClr val="000000"/>
            </a:solidFill>
            <a:ln w="12600">
              <a:solidFill>
                <a:srgbClr val="666666"/>
              </a:solidFill>
              <a:prstDash val="solid"/>
              <a:round/>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sp>
          <p:nvSpPr>
            <p:cNvPr id="71" name="Freeform 70">
              <a:extLst>
                <a:ext uri="{FF2B5EF4-FFF2-40B4-BE49-F238E27FC236}">
                  <a16:creationId xmlns:a16="http://schemas.microsoft.com/office/drawing/2014/main" id="{F99F2407-4694-6444-A729-20B85E1DAC55}"/>
                </a:ext>
              </a:extLst>
            </p:cNvPr>
            <p:cNvSpPr/>
            <p:nvPr/>
          </p:nvSpPr>
          <p:spPr>
            <a:xfrm>
              <a:off x="7418520" y="4433040"/>
              <a:ext cx="1253880" cy="761759"/>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10800 f9 1"/>
                <a:gd name="f13" fmla="*/ f10 1 f2"/>
                <a:gd name="f14" fmla="+- f13 0 f1"/>
              </a:gdLst>
              <a:ahLst/>
              <a:cxnLst>
                <a:cxn ang="3cd4">
                  <a:pos x="hc" y="t"/>
                </a:cxn>
                <a:cxn ang="0">
                  <a:pos x="r" y="vc"/>
                </a:cxn>
                <a:cxn ang="cd4">
                  <a:pos x="hc" y="b"/>
                </a:cxn>
                <a:cxn ang="cd2">
                  <a:pos x="l" y="vc"/>
                </a:cxn>
                <a:cxn ang="f14">
                  <a:pos x="f11" y="f12"/>
                </a:cxn>
              </a:cxnLst>
              <a:rect l="l" t="t" r="r" b="b"/>
              <a:pathLst>
                <a:path w="21600" h="21600">
                  <a:moveTo>
                    <a:pt x="f5" y="f5"/>
                  </a:moveTo>
                  <a:lnTo>
                    <a:pt x="f6" y="f5"/>
                  </a:lnTo>
                  <a:lnTo>
                    <a:pt x="f6" y="f6"/>
                  </a:lnTo>
                  <a:lnTo>
                    <a:pt x="f5" y="f6"/>
                  </a:lnTo>
                  <a:lnTo>
                    <a:pt x="f5" y="f5"/>
                  </a:lnTo>
                  <a:close/>
                </a:path>
              </a:pathLst>
            </a:custGeom>
            <a:noFill/>
            <a:ln>
              <a:noFill/>
              <a:prstDash val="solid"/>
            </a:ln>
          </p:spPr>
          <p:txBody>
            <a:bodyPr wrap="square" lIns="46042" tIns="46042" rIns="81961" bIns="46042" anchor="ctr" anchorCtr="0" compatLnSpc="1">
              <a:noAutofit/>
            </a:bodyPr>
            <a:lstStyle/>
            <a:p>
              <a:pPr algn="ct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FFFFFF"/>
                  </a:solidFill>
                  <a:latin typeface="Optima" pitchFamily="2"/>
                  <a:ea typeface="Optima" pitchFamily="2"/>
                  <a:cs typeface="Optima" pitchFamily="2"/>
                </a:rPr>
                <a:t>John dies</a:t>
              </a:r>
            </a:p>
          </p:txBody>
        </p:sp>
      </p:grpSp>
      <p:sp>
        <p:nvSpPr>
          <p:cNvPr id="72" name="TextBox 71">
            <a:extLst>
              <a:ext uri="{FF2B5EF4-FFF2-40B4-BE49-F238E27FC236}">
                <a16:creationId xmlns:a16="http://schemas.microsoft.com/office/drawing/2014/main" id="{FFE31306-D86E-2D4A-B132-850477E3EE24}"/>
              </a:ext>
            </a:extLst>
          </p:cNvPr>
          <p:cNvSpPr txBox="1"/>
          <p:nvPr/>
        </p:nvSpPr>
        <p:spPr>
          <a:xfrm>
            <a:off x="6552507" y="304335"/>
            <a:ext cx="2095732" cy="909087"/>
          </a:xfrm>
          <a:prstGeom prst="rect">
            <a:avLst/>
          </a:prstGeom>
          <a:noFill/>
          <a:ln>
            <a:noFill/>
          </a:ln>
        </p:spPr>
        <p:txBody>
          <a:bodyPr lIns="0" tIns="0" rIns="0" bIns="0" anchor="ctr"/>
          <a:lstStyle/>
          <a:p>
            <a:pPr algn="ctr" hangingPunct="0"/>
            <a:r>
              <a:rPr lang="en-US" sz="2903" kern="1200" dirty="0">
                <a:solidFill>
                  <a:schemeClr val="tx1"/>
                </a:solidFill>
                <a:highlight>
                  <a:scrgbClr r="0" g="0" b="0">
                    <a:alpha val="0"/>
                  </a:scrgbClr>
                </a:highlight>
                <a:latin typeface="Libre Franklin Medium" pitchFamily="18"/>
                <a:ea typeface="Noto Sans CJK SC Regular" pitchFamily="2"/>
                <a:cs typeface="FreeSans" pitchFamily="2"/>
              </a:rPr>
              <a:t>Speed</a:t>
            </a:r>
          </a:p>
        </p:txBody>
      </p:sp>
      <p:grpSp>
        <p:nvGrpSpPr>
          <p:cNvPr id="73" name="Group 72">
            <a:extLst>
              <a:ext uri="{FF2B5EF4-FFF2-40B4-BE49-F238E27FC236}">
                <a16:creationId xmlns:a16="http://schemas.microsoft.com/office/drawing/2014/main" id="{3DB98A36-8973-2A41-B7BB-EDD245A8E3B4}"/>
              </a:ext>
            </a:extLst>
          </p:cNvPr>
          <p:cNvGrpSpPr/>
          <p:nvPr/>
        </p:nvGrpSpPr>
        <p:grpSpPr>
          <a:xfrm>
            <a:off x="4684700" y="576343"/>
            <a:ext cx="1137665" cy="413072"/>
            <a:chOff x="5164560" y="635400"/>
            <a:chExt cx="1254240" cy="455399"/>
          </a:xfrm>
        </p:grpSpPr>
        <p:sp>
          <p:nvSpPr>
            <p:cNvPr id="74" name="Freeform 73">
              <a:extLst>
                <a:ext uri="{FF2B5EF4-FFF2-40B4-BE49-F238E27FC236}">
                  <a16:creationId xmlns:a16="http://schemas.microsoft.com/office/drawing/2014/main" id="{D58A6D9A-F51C-EB4A-A007-6EC7C1EE352E}"/>
                </a:ext>
              </a:extLst>
            </p:cNvPr>
            <p:cNvSpPr/>
            <p:nvPr/>
          </p:nvSpPr>
          <p:spPr>
            <a:xfrm>
              <a:off x="5164560" y="635400"/>
              <a:ext cx="1254240" cy="455399"/>
            </a:xfrm>
            <a:custGeom>
              <a:avLst>
                <a:gd name="f0" fmla="val 75"/>
              </a:avLst>
              <a:gdLst>
                <a:gd name="f1" fmla="val 10800000"/>
                <a:gd name="f2" fmla="val 5400000"/>
                <a:gd name="f3" fmla="val 16200000"/>
                <a:gd name="f4" fmla="val 180"/>
                <a:gd name="f5" fmla="val w"/>
                <a:gd name="f6" fmla="val h"/>
                <a:gd name="f7" fmla="val ss"/>
                <a:gd name="f8" fmla="val 0"/>
                <a:gd name="f9" fmla="*/ 5419351 1 1725033"/>
                <a:gd name="f10" fmla="val 45"/>
                <a:gd name="f11" fmla="val 10800"/>
                <a:gd name="f12" fmla="val -2147483647"/>
                <a:gd name="f13" fmla="val 2147483647"/>
                <a:gd name="f14" fmla="+- 0 0 0"/>
                <a:gd name="f15" fmla="abs f5"/>
                <a:gd name="f16" fmla="abs f6"/>
                <a:gd name="f17" fmla="abs f7"/>
                <a:gd name="f18" fmla="*/ f9 1 180"/>
                <a:gd name="f19" fmla="pin 0 f0 10800"/>
                <a:gd name="f20" fmla="+- 0 0 f2"/>
                <a:gd name="f21" fmla="*/ f14 f1 1"/>
                <a:gd name="f22" fmla="?: f15 f5 1"/>
                <a:gd name="f23" fmla="?: f16 f6 1"/>
                <a:gd name="f24" fmla="?: f17 f7 1"/>
                <a:gd name="f25" fmla="*/ f10 f18 1"/>
                <a:gd name="f26" fmla="+- f8 f19 0"/>
                <a:gd name="f27" fmla="*/ f21 1 f4"/>
                <a:gd name="f28" fmla="*/ f22 1 21600"/>
                <a:gd name="f29" fmla="*/ f23 1 21600"/>
                <a:gd name="f30" fmla="*/ 21600 f22 1"/>
                <a:gd name="f31" fmla="*/ 21600 f23 1"/>
                <a:gd name="f32" fmla="+- 0 0 f25"/>
                <a:gd name="f33" fmla="+- f27 0 f2"/>
                <a:gd name="f34" fmla="min f29 f28"/>
                <a:gd name="f35" fmla="*/ f30 1 f24"/>
                <a:gd name="f36" fmla="*/ f31 1 f24"/>
                <a:gd name="f37" fmla="*/ f32 f1 1"/>
                <a:gd name="f38" fmla="*/ f37 1 f9"/>
                <a:gd name="f39" fmla="+- f36 0 f19"/>
                <a:gd name="f40" fmla="+- f35 0 f19"/>
                <a:gd name="f41" fmla="*/ f19 f34 1"/>
                <a:gd name="f42" fmla="*/ f8 f34 1"/>
                <a:gd name="f43" fmla="*/ f26 f34 1"/>
                <a:gd name="f44" fmla="*/ f36 f34 1"/>
                <a:gd name="f45" fmla="*/ f35 f34 1"/>
                <a:gd name="f46" fmla="*/ 10800 f34 1"/>
                <a:gd name="f47" fmla="+- f38 0 f2"/>
                <a:gd name="f48" fmla="+- f42 0 f43"/>
                <a:gd name="f49" fmla="+- f43 0 f42"/>
                <a:gd name="f50" fmla="*/ f39 f34 1"/>
                <a:gd name="f51" fmla="*/ f40 f34 1"/>
                <a:gd name="f52" fmla="cos 1 f47"/>
                <a:gd name="f53" fmla="abs f48"/>
                <a:gd name="f54" fmla="abs f49"/>
                <a:gd name="f55" fmla="?: f48 f20 f2"/>
                <a:gd name="f56" fmla="?: f48 f2 f20"/>
                <a:gd name="f57" fmla="?: f48 f3 f2"/>
                <a:gd name="f58" fmla="?: f48 f2 f3"/>
                <a:gd name="f59" fmla="+- f44 0 f50"/>
                <a:gd name="f60" fmla="?: f49 f20 f2"/>
                <a:gd name="f61" fmla="?: f49 f2 f20"/>
                <a:gd name="f62" fmla="+- f45 0 f51"/>
                <a:gd name="f63" fmla="+- f50 0 f44"/>
                <a:gd name="f64" fmla="+- f51 0 f45"/>
                <a:gd name="f65" fmla="?: f48 0 f1"/>
                <a:gd name="f66" fmla="?: f48 f1 0"/>
                <a:gd name="f67" fmla="+- 0 0 f52"/>
                <a:gd name="f68" fmla="?: f48 f58 f57"/>
                <a:gd name="f69" fmla="?: f48 f57 f58"/>
                <a:gd name="f70" fmla="?: f49 f56 f55"/>
                <a:gd name="f71" fmla="abs f59"/>
                <a:gd name="f72" fmla="?: f59 0 f1"/>
                <a:gd name="f73" fmla="?: f59 f1 0"/>
                <a:gd name="f74" fmla="?: f59 f60 f61"/>
                <a:gd name="f75" fmla="abs f62"/>
                <a:gd name="f76" fmla="abs f63"/>
                <a:gd name="f77" fmla="?: f62 f20 f2"/>
                <a:gd name="f78" fmla="?: f62 f2 f20"/>
                <a:gd name="f79" fmla="?: f62 f3 f2"/>
                <a:gd name="f80" fmla="?: f62 f2 f3"/>
                <a:gd name="f81" fmla="abs f64"/>
                <a:gd name="f82" fmla="?: f64 f20 f2"/>
                <a:gd name="f83" fmla="?: f64 f2 f20"/>
                <a:gd name="f84" fmla="?: f64 f66 f65"/>
                <a:gd name="f85" fmla="?: f64 f65 f66"/>
                <a:gd name="f86" fmla="*/ f19 f67 1"/>
                <a:gd name="f87" fmla="?: f49 f69 f68"/>
                <a:gd name="f88" fmla="?: f49 f73 f72"/>
                <a:gd name="f89" fmla="?: f49 f72 f73"/>
                <a:gd name="f90" fmla="?: f62 f80 f79"/>
                <a:gd name="f91" fmla="?: f62 f79 f80"/>
                <a:gd name="f92" fmla="?: f63 f78 f77"/>
                <a:gd name="f93" fmla="?: f48 f84 f85"/>
                <a:gd name="f94" fmla="?: f48 f82 f83"/>
                <a:gd name="f95" fmla="*/ f86 3163 1"/>
                <a:gd name="f96" fmla="?: f59 f88 f89"/>
                <a:gd name="f97" fmla="?: f63 f91 f90"/>
                <a:gd name="f98" fmla="*/ f95 1 7636"/>
                <a:gd name="f99" fmla="+- f8 f98 0"/>
                <a:gd name="f100" fmla="+- f35 0 f98"/>
                <a:gd name="f101" fmla="+- f36 0 f98"/>
                <a:gd name="f102" fmla="*/ f99 f34 1"/>
                <a:gd name="f103" fmla="*/ f100 f34 1"/>
                <a:gd name="f104" fmla="*/ f101 f34 1"/>
              </a:gdLst>
              <a:ahLst>
                <a:ahXY gdRefX="f0" minX="f8" maxX="f11">
                  <a:pos x="f41" y="f42"/>
                </a:ahXY>
              </a:ahLst>
              <a:cxnLst>
                <a:cxn ang="3cd4">
                  <a:pos x="hc" y="t"/>
                </a:cxn>
                <a:cxn ang="0">
                  <a:pos x="r" y="vc"/>
                </a:cxn>
                <a:cxn ang="cd4">
                  <a:pos x="hc" y="b"/>
                </a:cxn>
                <a:cxn ang="cd2">
                  <a:pos x="l" y="vc"/>
                </a:cxn>
                <a:cxn ang="f33">
                  <a:pos x="f46" y="f46"/>
                </a:cxn>
              </a:cxnLst>
              <a:rect l="f102" t="f102" r="f103" b="f104"/>
              <a:pathLst>
                <a:path>
                  <a:moveTo>
                    <a:pt x="f43" y="f42"/>
                  </a:moveTo>
                  <a:arcTo wR="f53" hR="f54" stAng="f87" swAng="f70"/>
                  <a:lnTo>
                    <a:pt x="f42" y="f50"/>
                  </a:lnTo>
                  <a:arcTo wR="f54" hR="f71" stAng="f96" swAng="f74"/>
                  <a:lnTo>
                    <a:pt x="f51" y="f44"/>
                  </a:lnTo>
                  <a:arcTo wR="f75" hR="f76" stAng="f97" swAng="f92"/>
                  <a:lnTo>
                    <a:pt x="f45" y="f43"/>
                  </a:lnTo>
                  <a:arcTo wR="f81" hR="f53" stAng="f93" swAng="f94"/>
                  <a:close/>
                </a:path>
              </a:pathLst>
            </a:custGeom>
            <a:solidFill>
              <a:srgbClr val="000000"/>
            </a:solidFill>
            <a:ln w="12600">
              <a:solidFill>
                <a:srgbClr val="666666"/>
              </a:solidFill>
              <a:prstDash val="solid"/>
              <a:round/>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sp>
          <p:nvSpPr>
            <p:cNvPr id="75" name="Freeform 74">
              <a:extLst>
                <a:ext uri="{FF2B5EF4-FFF2-40B4-BE49-F238E27FC236}">
                  <a16:creationId xmlns:a16="http://schemas.microsoft.com/office/drawing/2014/main" id="{4EE20276-9CF3-E14D-BD09-5804D6D80474}"/>
                </a:ext>
              </a:extLst>
            </p:cNvPr>
            <p:cNvSpPr/>
            <p:nvPr/>
          </p:nvSpPr>
          <p:spPr>
            <a:xfrm>
              <a:off x="5164560" y="671760"/>
              <a:ext cx="1254240" cy="38088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10800 f9 1"/>
                <a:gd name="f13" fmla="*/ f10 1 f2"/>
                <a:gd name="f14" fmla="+- f13 0 f1"/>
              </a:gdLst>
              <a:ahLst/>
              <a:cxnLst>
                <a:cxn ang="3cd4">
                  <a:pos x="hc" y="t"/>
                </a:cxn>
                <a:cxn ang="0">
                  <a:pos x="r" y="vc"/>
                </a:cxn>
                <a:cxn ang="cd4">
                  <a:pos x="hc" y="b"/>
                </a:cxn>
                <a:cxn ang="cd2">
                  <a:pos x="l" y="vc"/>
                </a:cxn>
                <a:cxn ang="f14">
                  <a:pos x="f11" y="f12"/>
                </a:cxn>
              </a:cxnLst>
              <a:rect l="l" t="t" r="r" b="b"/>
              <a:pathLst>
                <a:path w="21600" h="21600">
                  <a:moveTo>
                    <a:pt x="f5" y="f5"/>
                  </a:moveTo>
                  <a:lnTo>
                    <a:pt x="f6" y="f5"/>
                  </a:lnTo>
                  <a:lnTo>
                    <a:pt x="f6" y="f6"/>
                  </a:lnTo>
                  <a:lnTo>
                    <a:pt x="f5" y="f6"/>
                  </a:lnTo>
                  <a:lnTo>
                    <a:pt x="f5" y="f5"/>
                  </a:lnTo>
                  <a:close/>
                </a:path>
              </a:pathLst>
            </a:custGeom>
            <a:noFill/>
            <a:ln>
              <a:noFill/>
              <a:prstDash val="solid"/>
            </a:ln>
          </p:spPr>
          <p:txBody>
            <a:bodyPr wrap="square" lIns="46042" tIns="46042" rIns="81961" bIns="46042" anchor="ctr" anchorCtr="0" compatLnSpc="1">
              <a:noAutofit/>
            </a:bodyPr>
            <a:lstStyle/>
            <a:p>
              <a:pPr algn="ct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FFFFFF"/>
                  </a:solidFill>
                  <a:latin typeface="Optima" pitchFamily="2"/>
                  <a:ea typeface="Optima" pitchFamily="2"/>
                  <a:cs typeface="Optima" pitchFamily="2"/>
                </a:rPr>
                <a:t>expr 3</a:t>
              </a:r>
            </a:p>
          </p:txBody>
        </p:sp>
      </p:grpSp>
      <p:sp>
        <p:nvSpPr>
          <p:cNvPr id="76" name="Straight Connector 75">
            <a:extLst>
              <a:ext uri="{FF2B5EF4-FFF2-40B4-BE49-F238E27FC236}">
                <a16:creationId xmlns:a16="http://schemas.microsoft.com/office/drawing/2014/main" id="{D964873E-9A68-AC43-AEEF-3ED95FF29632}"/>
              </a:ext>
            </a:extLst>
          </p:cNvPr>
          <p:cNvSpPr/>
          <p:nvPr/>
        </p:nvSpPr>
        <p:spPr>
          <a:xfrm flipV="1">
            <a:off x="5237858" y="989090"/>
            <a:ext cx="1306" cy="609975"/>
          </a:xfrm>
          <a:prstGeom prst="line">
            <a:avLst/>
          </a:prstGeom>
          <a:noFill/>
          <a:ln w="12600">
            <a:solidFill>
              <a:srgbClr val="666666"/>
            </a:solidFill>
            <a:prstDash val="solid"/>
            <a:round/>
            <a:tailEnd type="arrow"/>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grpSp>
        <p:nvGrpSpPr>
          <p:cNvPr id="77" name="Group 76">
            <a:extLst>
              <a:ext uri="{FF2B5EF4-FFF2-40B4-BE49-F238E27FC236}">
                <a16:creationId xmlns:a16="http://schemas.microsoft.com/office/drawing/2014/main" id="{D1319143-4CEB-BD43-B87B-7F01ECB423D7}"/>
              </a:ext>
            </a:extLst>
          </p:cNvPr>
          <p:cNvGrpSpPr/>
          <p:nvPr/>
        </p:nvGrpSpPr>
        <p:grpSpPr>
          <a:xfrm>
            <a:off x="4685026" y="576343"/>
            <a:ext cx="1137665" cy="413072"/>
            <a:chOff x="5164920" y="635400"/>
            <a:chExt cx="1254240" cy="455399"/>
          </a:xfrm>
        </p:grpSpPr>
        <p:sp>
          <p:nvSpPr>
            <p:cNvPr id="78" name="Freeform 77">
              <a:extLst>
                <a:ext uri="{FF2B5EF4-FFF2-40B4-BE49-F238E27FC236}">
                  <a16:creationId xmlns:a16="http://schemas.microsoft.com/office/drawing/2014/main" id="{9FE4D7AF-1BDC-5844-87BD-2F9BE3AB6A3D}"/>
                </a:ext>
              </a:extLst>
            </p:cNvPr>
            <p:cNvSpPr/>
            <p:nvPr/>
          </p:nvSpPr>
          <p:spPr>
            <a:xfrm>
              <a:off x="5164920" y="635400"/>
              <a:ext cx="1254240" cy="455399"/>
            </a:xfrm>
            <a:custGeom>
              <a:avLst>
                <a:gd name="f0" fmla="val 75"/>
              </a:avLst>
              <a:gdLst>
                <a:gd name="f1" fmla="val 10800000"/>
                <a:gd name="f2" fmla="val 5400000"/>
                <a:gd name="f3" fmla="val 16200000"/>
                <a:gd name="f4" fmla="val 180"/>
                <a:gd name="f5" fmla="val w"/>
                <a:gd name="f6" fmla="val h"/>
                <a:gd name="f7" fmla="val ss"/>
                <a:gd name="f8" fmla="val 0"/>
                <a:gd name="f9" fmla="*/ 5419351 1 1725033"/>
                <a:gd name="f10" fmla="val 45"/>
                <a:gd name="f11" fmla="val 10800"/>
                <a:gd name="f12" fmla="val -2147483647"/>
                <a:gd name="f13" fmla="val 2147483647"/>
                <a:gd name="f14" fmla="+- 0 0 0"/>
                <a:gd name="f15" fmla="abs f5"/>
                <a:gd name="f16" fmla="abs f6"/>
                <a:gd name="f17" fmla="abs f7"/>
                <a:gd name="f18" fmla="*/ f9 1 180"/>
                <a:gd name="f19" fmla="pin 0 f0 10800"/>
                <a:gd name="f20" fmla="+- 0 0 f2"/>
                <a:gd name="f21" fmla="*/ f14 f1 1"/>
                <a:gd name="f22" fmla="?: f15 f5 1"/>
                <a:gd name="f23" fmla="?: f16 f6 1"/>
                <a:gd name="f24" fmla="?: f17 f7 1"/>
                <a:gd name="f25" fmla="*/ f10 f18 1"/>
                <a:gd name="f26" fmla="+- f8 f19 0"/>
                <a:gd name="f27" fmla="*/ f21 1 f4"/>
                <a:gd name="f28" fmla="*/ f22 1 21600"/>
                <a:gd name="f29" fmla="*/ f23 1 21600"/>
                <a:gd name="f30" fmla="*/ 21600 f22 1"/>
                <a:gd name="f31" fmla="*/ 21600 f23 1"/>
                <a:gd name="f32" fmla="+- 0 0 f25"/>
                <a:gd name="f33" fmla="+- f27 0 f2"/>
                <a:gd name="f34" fmla="min f29 f28"/>
                <a:gd name="f35" fmla="*/ f30 1 f24"/>
                <a:gd name="f36" fmla="*/ f31 1 f24"/>
                <a:gd name="f37" fmla="*/ f32 f1 1"/>
                <a:gd name="f38" fmla="*/ f37 1 f9"/>
                <a:gd name="f39" fmla="+- f36 0 f19"/>
                <a:gd name="f40" fmla="+- f35 0 f19"/>
                <a:gd name="f41" fmla="*/ f19 f34 1"/>
                <a:gd name="f42" fmla="*/ f8 f34 1"/>
                <a:gd name="f43" fmla="*/ f26 f34 1"/>
                <a:gd name="f44" fmla="*/ f36 f34 1"/>
                <a:gd name="f45" fmla="*/ f35 f34 1"/>
                <a:gd name="f46" fmla="*/ 10800 f34 1"/>
                <a:gd name="f47" fmla="+- f38 0 f2"/>
                <a:gd name="f48" fmla="+- f42 0 f43"/>
                <a:gd name="f49" fmla="+- f43 0 f42"/>
                <a:gd name="f50" fmla="*/ f39 f34 1"/>
                <a:gd name="f51" fmla="*/ f40 f34 1"/>
                <a:gd name="f52" fmla="cos 1 f47"/>
                <a:gd name="f53" fmla="abs f48"/>
                <a:gd name="f54" fmla="abs f49"/>
                <a:gd name="f55" fmla="?: f48 f20 f2"/>
                <a:gd name="f56" fmla="?: f48 f2 f20"/>
                <a:gd name="f57" fmla="?: f48 f3 f2"/>
                <a:gd name="f58" fmla="?: f48 f2 f3"/>
                <a:gd name="f59" fmla="+- f44 0 f50"/>
                <a:gd name="f60" fmla="?: f49 f20 f2"/>
                <a:gd name="f61" fmla="?: f49 f2 f20"/>
                <a:gd name="f62" fmla="+- f45 0 f51"/>
                <a:gd name="f63" fmla="+- f50 0 f44"/>
                <a:gd name="f64" fmla="+- f51 0 f45"/>
                <a:gd name="f65" fmla="?: f48 0 f1"/>
                <a:gd name="f66" fmla="?: f48 f1 0"/>
                <a:gd name="f67" fmla="+- 0 0 f52"/>
                <a:gd name="f68" fmla="?: f48 f58 f57"/>
                <a:gd name="f69" fmla="?: f48 f57 f58"/>
                <a:gd name="f70" fmla="?: f49 f56 f55"/>
                <a:gd name="f71" fmla="abs f59"/>
                <a:gd name="f72" fmla="?: f59 0 f1"/>
                <a:gd name="f73" fmla="?: f59 f1 0"/>
                <a:gd name="f74" fmla="?: f59 f60 f61"/>
                <a:gd name="f75" fmla="abs f62"/>
                <a:gd name="f76" fmla="abs f63"/>
                <a:gd name="f77" fmla="?: f62 f20 f2"/>
                <a:gd name="f78" fmla="?: f62 f2 f20"/>
                <a:gd name="f79" fmla="?: f62 f3 f2"/>
                <a:gd name="f80" fmla="?: f62 f2 f3"/>
                <a:gd name="f81" fmla="abs f64"/>
                <a:gd name="f82" fmla="?: f64 f20 f2"/>
                <a:gd name="f83" fmla="?: f64 f2 f20"/>
                <a:gd name="f84" fmla="?: f64 f66 f65"/>
                <a:gd name="f85" fmla="?: f64 f65 f66"/>
                <a:gd name="f86" fmla="*/ f19 f67 1"/>
                <a:gd name="f87" fmla="?: f49 f69 f68"/>
                <a:gd name="f88" fmla="?: f49 f73 f72"/>
                <a:gd name="f89" fmla="?: f49 f72 f73"/>
                <a:gd name="f90" fmla="?: f62 f80 f79"/>
                <a:gd name="f91" fmla="?: f62 f79 f80"/>
                <a:gd name="f92" fmla="?: f63 f78 f77"/>
                <a:gd name="f93" fmla="?: f48 f84 f85"/>
                <a:gd name="f94" fmla="?: f48 f82 f83"/>
                <a:gd name="f95" fmla="*/ f86 3163 1"/>
                <a:gd name="f96" fmla="?: f59 f88 f89"/>
                <a:gd name="f97" fmla="?: f63 f91 f90"/>
                <a:gd name="f98" fmla="*/ f95 1 7636"/>
                <a:gd name="f99" fmla="+- f8 f98 0"/>
                <a:gd name="f100" fmla="+- f35 0 f98"/>
                <a:gd name="f101" fmla="+- f36 0 f98"/>
                <a:gd name="f102" fmla="*/ f99 f34 1"/>
                <a:gd name="f103" fmla="*/ f100 f34 1"/>
                <a:gd name="f104" fmla="*/ f101 f34 1"/>
              </a:gdLst>
              <a:ahLst>
                <a:ahXY gdRefX="f0" minX="f8" maxX="f11">
                  <a:pos x="f41" y="f42"/>
                </a:ahXY>
              </a:ahLst>
              <a:cxnLst>
                <a:cxn ang="3cd4">
                  <a:pos x="hc" y="t"/>
                </a:cxn>
                <a:cxn ang="0">
                  <a:pos x="r" y="vc"/>
                </a:cxn>
                <a:cxn ang="cd4">
                  <a:pos x="hc" y="b"/>
                </a:cxn>
                <a:cxn ang="cd2">
                  <a:pos x="l" y="vc"/>
                </a:cxn>
                <a:cxn ang="f33">
                  <a:pos x="f46" y="f46"/>
                </a:cxn>
              </a:cxnLst>
              <a:rect l="f102" t="f102" r="f103" b="f104"/>
              <a:pathLst>
                <a:path>
                  <a:moveTo>
                    <a:pt x="f43" y="f42"/>
                  </a:moveTo>
                  <a:arcTo wR="f53" hR="f54" stAng="f87" swAng="f70"/>
                  <a:lnTo>
                    <a:pt x="f42" y="f50"/>
                  </a:lnTo>
                  <a:arcTo wR="f54" hR="f71" stAng="f96" swAng="f74"/>
                  <a:lnTo>
                    <a:pt x="f51" y="f44"/>
                  </a:lnTo>
                  <a:arcTo wR="f75" hR="f76" stAng="f97" swAng="f92"/>
                  <a:lnTo>
                    <a:pt x="f45" y="f43"/>
                  </a:lnTo>
                  <a:arcTo wR="f81" hR="f53" stAng="f93" swAng="f94"/>
                  <a:close/>
                </a:path>
              </a:pathLst>
            </a:custGeom>
            <a:solidFill>
              <a:srgbClr val="000000"/>
            </a:solidFill>
            <a:ln w="12600">
              <a:solidFill>
                <a:srgbClr val="666666"/>
              </a:solidFill>
              <a:prstDash val="solid"/>
              <a:round/>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sp>
          <p:nvSpPr>
            <p:cNvPr id="79" name="Freeform 78">
              <a:extLst>
                <a:ext uri="{FF2B5EF4-FFF2-40B4-BE49-F238E27FC236}">
                  <a16:creationId xmlns:a16="http://schemas.microsoft.com/office/drawing/2014/main" id="{4E63F546-A409-F546-9B55-B638E99589CC}"/>
                </a:ext>
              </a:extLst>
            </p:cNvPr>
            <p:cNvSpPr/>
            <p:nvPr/>
          </p:nvSpPr>
          <p:spPr>
            <a:xfrm>
              <a:off x="5164920" y="671760"/>
              <a:ext cx="1254240" cy="38088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10800 f9 1"/>
                <a:gd name="f13" fmla="*/ f10 1 f2"/>
                <a:gd name="f14" fmla="+- f13 0 f1"/>
              </a:gdLst>
              <a:ahLst/>
              <a:cxnLst>
                <a:cxn ang="3cd4">
                  <a:pos x="hc" y="t"/>
                </a:cxn>
                <a:cxn ang="0">
                  <a:pos x="r" y="vc"/>
                </a:cxn>
                <a:cxn ang="cd4">
                  <a:pos x="hc" y="b"/>
                </a:cxn>
                <a:cxn ang="cd2">
                  <a:pos x="l" y="vc"/>
                </a:cxn>
                <a:cxn ang="f14">
                  <a:pos x="f11" y="f12"/>
                </a:cxn>
              </a:cxnLst>
              <a:rect l="l" t="t" r="r" b="b"/>
              <a:pathLst>
                <a:path w="21600" h="21600">
                  <a:moveTo>
                    <a:pt x="f5" y="f5"/>
                  </a:moveTo>
                  <a:lnTo>
                    <a:pt x="f6" y="f5"/>
                  </a:lnTo>
                  <a:lnTo>
                    <a:pt x="f6" y="f6"/>
                  </a:lnTo>
                  <a:lnTo>
                    <a:pt x="f5" y="f6"/>
                  </a:lnTo>
                  <a:lnTo>
                    <a:pt x="f5" y="f5"/>
                  </a:lnTo>
                  <a:close/>
                </a:path>
              </a:pathLst>
            </a:custGeom>
            <a:noFill/>
            <a:ln>
              <a:noFill/>
              <a:prstDash val="solid"/>
            </a:ln>
          </p:spPr>
          <p:txBody>
            <a:bodyPr wrap="square" lIns="46042" tIns="46042" rIns="81961" bIns="46042" anchor="ctr" anchorCtr="0" compatLnSpc="1">
              <a:noAutofit/>
            </a:bodyPr>
            <a:lstStyle/>
            <a:p>
              <a:pPr algn="ct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FFFFFF"/>
                  </a:solidFill>
                  <a:latin typeface="Optima" pitchFamily="2"/>
                  <a:ea typeface="Optima" pitchFamily="2"/>
                  <a:cs typeface="Optima" pitchFamily="2"/>
                </a:rPr>
                <a:t>expr 3</a:t>
              </a:r>
            </a:p>
          </p:txBody>
        </p:sp>
      </p:grpSp>
      <p:sp>
        <p:nvSpPr>
          <p:cNvPr id="80" name="Straight Connector 79">
            <a:extLst>
              <a:ext uri="{FF2B5EF4-FFF2-40B4-BE49-F238E27FC236}">
                <a16:creationId xmlns:a16="http://schemas.microsoft.com/office/drawing/2014/main" id="{C66E5E54-601E-1A4D-905D-1FE1CFE93066}"/>
              </a:ext>
            </a:extLst>
          </p:cNvPr>
          <p:cNvSpPr/>
          <p:nvPr/>
        </p:nvSpPr>
        <p:spPr>
          <a:xfrm flipV="1">
            <a:off x="5238185" y="989090"/>
            <a:ext cx="1305" cy="609975"/>
          </a:xfrm>
          <a:prstGeom prst="line">
            <a:avLst/>
          </a:prstGeom>
          <a:noFill/>
          <a:ln w="12600">
            <a:solidFill>
              <a:srgbClr val="666666"/>
            </a:solidFill>
            <a:prstDash val="solid"/>
            <a:round/>
            <a:tailEnd type="arrow"/>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spTree>
    <p:extLst>
      <p:ext uri="{BB962C8B-B14F-4D97-AF65-F5344CB8AC3E}">
        <p14:creationId xmlns:p14="http://schemas.microsoft.com/office/powerpoint/2010/main" val="114605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F64A431-02C1-3247-96D5-D0BD230C04D2}"/>
              </a:ext>
            </a:extLst>
          </p:cNvPr>
          <p:cNvGrpSpPr/>
          <p:nvPr/>
        </p:nvGrpSpPr>
        <p:grpSpPr>
          <a:xfrm>
            <a:off x="1966257" y="617814"/>
            <a:ext cx="2512722" cy="1853439"/>
            <a:chOff x="2167560" y="681120"/>
            <a:chExt cx="2770199" cy="2043359"/>
          </a:xfrm>
        </p:grpSpPr>
        <p:grpSp>
          <p:nvGrpSpPr>
            <p:cNvPr id="3" name="Group 2">
              <a:extLst>
                <a:ext uri="{FF2B5EF4-FFF2-40B4-BE49-F238E27FC236}">
                  <a16:creationId xmlns:a16="http://schemas.microsoft.com/office/drawing/2014/main" id="{3754B45C-5C42-844C-8A71-EB2A288C6387}"/>
                </a:ext>
              </a:extLst>
            </p:cNvPr>
            <p:cNvGrpSpPr/>
            <p:nvPr/>
          </p:nvGrpSpPr>
          <p:grpSpPr>
            <a:xfrm>
              <a:off x="2180160" y="681120"/>
              <a:ext cx="1254240" cy="455399"/>
              <a:chOff x="2180160" y="681120"/>
              <a:chExt cx="1254240" cy="455399"/>
            </a:xfrm>
          </p:grpSpPr>
          <p:sp>
            <p:nvSpPr>
              <p:cNvPr id="4" name="Freeform 3">
                <a:extLst>
                  <a:ext uri="{FF2B5EF4-FFF2-40B4-BE49-F238E27FC236}">
                    <a16:creationId xmlns:a16="http://schemas.microsoft.com/office/drawing/2014/main" id="{CDA48298-315E-BA40-861B-0B7CEE8826EE}"/>
                  </a:ext>
                </a:extLst>
              </p:cNvPr>
              <p:cNvSpPr/>
              <p:nvPr/>
            </p:nvSpPr>
            <p:spPr>
              <a:xfrm>
                <a:off x="2180160" y="681120"/>
                <a:ext cx="1254240" cy="455399"/>
              </a:xfrm>
              <a:custGeom>
                <a:avLst>
                  <a:gd name="f0" fmla="val 75"/>
                </a:avLst>
                <a:gdLst>
                  <a:gd name="f1" fmla="val 10800000"/>
                  <a:gd name="f2" fmla="val 5400000"/>
                  <a:gd name="f3" fmla="val 16200000"/>
                  <a:gd name="f4" fmla="val 180"/>
                  <a:gd name="f5" fmla="val w"/>
                  <a:gd name="f6" fmla="val h"/>
                  <a:gd name="f7" fmla="val ss"/>
                  <a:gd name="f8" fmla="val 0"/>
                  <a:gd name="f9" fmla="*/ 5419351 1 1725033"/>
                  <a:gd name="f10" fmla="val 45"/>
                  <a:gd name="f11" fmla="val 10800"/>
                  <a:gd name="f12" fmla="val -2147483647"/>
                  <a:gd name="f13" fmla="val 2147483647"/>
                  <a:gd name="f14" fmla="+- 0 0 0"/>
                  <a:gd name="f15" fmla="abs f5"/>
                  <a:gd name="f16" fmla="abs f6"/>
                  <a:gd name="f17" fmla="abs f7"/>
                  <a:gd name="f18" fmla="*/ f9 1 180"/>
                  <a:gd name="f19" fmla="pin 0 f0 10800"/>
                  <a:gd name="f20" fmla="+- 0 0 f2"/>
                  <a:gd name="f21" fmla="*/ f14 f1 1"/>
                  <a:gd name="f22" fmla="?: f15 f5 1"/>
                  <a:gd name="f23" fmla="?: f16 f6 1"/>
                  <a:gd name="f24" fmla="?: f17 f7 1"/>
                  <a:gd name="f25" fmla="*/ f10 f18 1"/>
                  <a:gd name="f26" fmla="+- f8 f19 0"/>
                  <a:gd name="f27" fmla="*/ f21 1 f4"/>
                  <a:gd name="f28" fmla="*/ f22 1 21600"/>
                  <a:gd name="f29" fmla="*/ f23 1 21600"/>
                  <a:gd name="f30" fmla="*/ 21600 f22 1"/>
                  <a:gd name="f31" fmla="*/ 21600 f23 1"/>
                  <a:gd name="f32" fmla="+- 0 0 f25"/>
                  <a:gd name="f33" fmla="+- f27 0 f2"/>
                  <a:gd name="f34" fmla="min f29 f28"/>
                  <a:gd name="f35" fmla="*/ f30 1 f24"/>
                  <a:gd name="f36" fmla="*/ f31 1 f24"/>
                  <a:gd name="f37" fmla="*/ f32 f1 1"/>
                  <a:gd name="f38" fmla="*/ f37 1 f9"/>
                  <a:gd name="f39" fmla="+- f36 0 f19"/>
                  <a:gd name="f40" fmla="+- f35 0 f19"/>
                  <a:gd name="f41" fmla="*/ f19 f34 1"/>
                  <a:gd name="f42" fmla="*/ f8 f34 1"/>
                  <a:gd name="f43" fmla="*/ f26 f34 1"/>
                  <a:gd name="f44" fmla="*/ f36 f34 1"/>
                  <a:gd name="f45" fmla="*/ f35 f34 1"/>
                  <a:gd name="f46" fmla="*/ 10800 f34 1"/>
                  <a:gd name="f47" fmla="+- f38 0 f2"/>
                  <a:gd name="f48" fmla="+- f42 0 f43"/>
                  <a:gd name="f49" fmla="+- f43 0 f42"/>
                  <a:gd name="f50" fmla="*/ f39 f34 1"/>
                  <a:gd name="f51" fmla="*/ f40 f34 1"/>
                  <a:gd name="f52" fmla="cos 1 f47"/>
                  <a:gd name="f53" fmla="abs f48"/>
                  <a:gd name="f54" fmla="abs f49"/>
                  <a:gd name="f55" fmla="?: f48 f20 f2"/>
                  <a:gd name="f56" fmla="?: f48 f2 f20"/>
                  <a:gd name="f57" fmla="?: f48 f3 f2"/>
                  <a:gd name="f58" fmla="?: f48 f2 f3"/>
                  <a:gd name="f59" fmla="+- f44 0 f50"/>
                  <a:gd name="f60" fmla="?: f49 f20 f2"/>
                  <a:gd name="f61" fmla="?: f49 f2 f20"/>
                  <a:gd name="f62" fmla="+- f45 0 f51"/>
                  <a:gd name="f63" fmla="+- f50 0 f44"/>
                  <a:gd name="f64" fmla="+- f51 0 f45"/>
                  <a:gd name="f65" fmla="?: f48 0 f1"/>
                  <a:gd name="f66" fmla="?: f48 f1 0"/>
                  <a:gd name="f67" fmla="+- 0 0 f52"/>
                  <a:gd name="f68" fmla="?: f48 f58 f57"/>
                  <a:gd name="f69" fmla="?: f48 f57 f58"/>
                  <a:gd name="f70" fmla="?: f49 f56 f55"/>
                  <a:gd name="f71" fmla="abs f59"/>
                  <a:gd name="f72" fmla="?: f59 0 f1"/>
                  <a:gd name="f73" fmla="?: f59 f1 0"/>
                  <a:gd name="f74" fmla="?: f59 f60 f61"/>
                  <a:gd name="f75" fmla="abs f62"/>
                  <a:gd name="f76" fmla="abs f63"/>
                  <a:gd name="f77" fmla="?: f62 f20 f2"/>
                  <a:gd name="f78" fmla="?: f62 f2 f20"/>
                  <a:gd name="f79" fmla="?: f62 f3 f2"/>
                  <a:gd name="f80" fmla="?: f62 f2 f3"/>
                  <a:gd name="f81" fmla="abs f64"/>
                  <a:gd name="f82" fmla="?: f64 f20 f2"/>
                  <a:gd name="f83" fmla="?: f64 f2 f20"/>
                  <a:gd name="f84" fmla="?: f64 f66 f65"/>
                  <a:gd name="f85" fmla="?: f64 f65 f66"/>
                  <a:gd name="f86" fmla="*/ f19 f67 1"/>
                  <a:gd name="f87" fmla="?: f49 f69 f68"/>
                  <a:gd name="f88" fmla="?: f49 f73 f72"/>
                  <a:gd name="f89" fmla="?: f49 f72 f73"/>
                  <a:gd name="f90" fmla="?: f62 f80 f79"/>
                  <a:gd name="f91" fmla="?: f62 f79 f80"/>
                  <a:gd name="f92" fmla="?: f63 f78 f77"/>
                  <a:gd name="f93" fmla="?: f48 f84 f85"/>
                  <a:gd name="f94" fmla="?: f48 f82 f83"/>
                  <a:gd name="f95" fmla="*/ f86 3163 1"/>
                  <a:gd name="f96" fmla="?: f59 f88 f89"/>
                  <a:gd name="f97" fmla="?: f63 f91 f90"/>
                  <a:gd name="f98" fmla="*/ f95 1 7636"/>
                  <a:gd name="f99" fmla="+- f8 f98 0"/>
                  <a:gd name="f100" fmla="+- f35 0 f98"/>
                  <a:gd name="f101" fmla="+- f36 0 f98"/>
                  <a:gd name="f102" fmla="*/ f99 f34 1"/>
                  <a:gd name="f103" fmla="*/ f100 f34 1"/>
                  <a:gd name="f104" fmla="*/ f101 f34 1"/>
                </a:gdLst>
                <a:ahLst>
                  <a:ahXY gdRefX="f0" minX="f8" maxX="f11">
                    <a:pos x="f41" y="f42"/>
                  </a:ahXY>
                </a:ahLst>
                <a:cxnLst>
                  <a:cxn ang="3cd4">
                    <a:pos x="hc" y="t"/>
                  </a:cxn>
                  <a:cxn ang="0">
                    <a:pos x="r" y="vc"/>
                  </a:cxn>
                  <a:cxn ang="cd4">
                    <a:pos x="hc" y="b"/>
                  </a:cxn>
                  <a:cxn ang="cd2">
                    <a:pos x="l" y="vc"/>
                  </a:cxn>
                  <a:cxn ang="f33">
                    <a:pos x="f46" y="f46"/>
                  </a:cxn>
                </a:cxnLst>
                <a:rect l="f102" t="f102" r="f103" b="f104"/>
                <a:pathLst>
                  <a:path>
                    <a:moveTo>
                      <a:pt x="f43" y="f42"/>
                    </a:moveTo>
                    <a:arcTo wR="f53" hR="f54" stAng="f87" swAng="f70"/>
                    <a:lnTo>
                      <a:pt x="f42" y="f50"/>
                    </a:lnTo>
                    <a:arcTo wR="f54" hR="f71" stAng="f96" swAng="f74"/>
                    <a:lnTo>
                      <a:pt x="f51" y="f44"/>
                    </a:lnTo>
                    <a:arcTo wR="f75" hR="f76" stAng="f97" swAng="f92"/>
                    <a:lnTo>
                      <a:pt x="f45" y="f43"/>
                    </a:lnTo>
                    <a:arcTo wR="f81" hR="f53" stAng="f93" swAng="f94"/>
                    <a:close/>
                  </a:path>
                </a:pathLst>
              </a:custGeom>
              <a:solidFill>
                <a:srgbClr val="000000"/>
              </a:solidFill>
              <a:ln w="12600">
                <a:solidFill>
                  <a:srgbClr val="666666"/>
                </a:solidFill>
                <a:prstDash val="solid"/>
                <a:round/>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sp>
            <p:nvSpPr>
              <p:cNvPr id="5" name="Freeform 4">
                <a:extLst>
                  <a:ext uri="{FF2B5EF4-FFF2-40B4-BE49-F238E27FC236}">
                    <a16:creationId xmlns:a16="http://schemas.microsoft.com/office/drawing/2014/main" id="{D53F0D76-95E0-2E47-A1D1-43038A6BA423}"/>
                  </a:ext>
                </a:extLst>
              </p:cNvPr>
              <p:cNvSpPr/>
              <p:nvPr/>
            </p:nvSpPr>
            <p:spPr>
              <a:xfrm>
                <a:off x="2180160" y="717480"/>
                <a:ext cx="1254240" cy="38088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10800 f9 1"/>
                  <a:gd name="f13" fmla="*/ f10 1 f2"/>
                  <a:gd name="f14" fmla="+- f13 0 f1"/>
                </a:gdLst>
                <a:ahLst/>
                <a:cxnLst>
                  <a:cxn ang="3cd4">
                    <a:pos x="hc" y="t"/>
                  </a:cxn>
                  <a:cxn ang="0">
                    <a:pos x="r" y="vc"/>
                  </a:cxn>
                  <a:cxn ang="cd4">
                    <a:pos x="hc" y="b"/>
                  </a:cxn>
                  <a:cxn ang="cd2">
                    <a:pos x="l" y="vc"/>
                  </a:cxn>
                  <a:cxn ang="f14">
                    <a:pos x="f11" y="f12"/>
                  </a:cxn>
                </a:cxnLst>
                <a:rect l="l" t="t" r="r" b="b"/>
                <a:pathLst>
                  <a:path w="21600" h="21600">
                    <a:moveTo>
                      <a:pt x="f5" y="f5"/>
                    </a:moveTo>
                    <a:lnTo>
                      <a:pt x="f6" y="f5"/>
                    </a:lnTo>
                    <a:lnTo>
                      <a:pt x="f6" y="f6"/>
                    </a:lnTo>
                    <a:lnTo>
                      <a:pt x="f5" y="f6"/>
                    </a:lnTo>
                    <a:lnTo>
                      <a:pt x="f5" y="f5"/>
                    </a:lnTo>
                    <a:close/>
                  </a:path>
                </a:pathLst>
              </a:custGeom>
              <a:noFill/>
              <a:ln>
                <a:noFill/>
                <a:prstDash val="solid"/>
              </a:ln>
            </p:spPr>
            <p:txBody>
              <a:bodyPr wrap="square" lIns="46042" tIns="46042" rIns="81961" bIns="46042" anchor="ctr" anchorCtr="0" compatLnSpc="1">
                <a:noAutofit/>
              </a:bodyPr>
              <a:lstStyle/>
              <a:p>
                <a:pPr algn="ct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FFFFFF"/>
                    </a:solidFill>
                    <a:latin typeface="Optima" pitchFamily="2"/>
                    <a:ea typeface="Optima" pitchFamily="2"/>
                    <a:cs typeface="Optima" pitchFamily="2"/>
                  </a:rPr>
                  <a:t>expr 1</a:t>
                </a:r>
              </a:p>
            </p:txBody>
          </p:sp>
        </p:grpSp>
        <p:grpSp>
          <p:nvGrpSpPr>
            <p:cNvPr id="6" name="Group 5">
              <a:extLst>
                <a:ext uri="{FF2B5EF4-FFF2-40B4-BE49-F238E27FC236}">
                  <a16:creationId xmlns:a16="http://schemas.microsoft.com/office/drawing/2014/main" id="{DDA44BA6-B4F5-4E4F-98A2-26387035E938}"/>
                </a:ext>
              </a:extLst>
            </p:cNvPr>
            <p:cNvGrpSpPr/>
            <p:nvPr/>
          </p:nvGrpSpPr>
          <p:grpSpPr>
            <a:xfrm>
              <a:off x="3683519" y="681120"/>
              <a:ext cx="1254240" cy="455399"/>
              <a:chOff x="3683519" y="681120"/>
              <a:chExt cx="1254240" cy="455399"/>
            </a:xfrm>
          </p:grpSpPr>
          <p:sp>
            <p:nvSpPr>
              <p:cNvPr id="7" name="Freeform 6">
                <a:extLst>
                  <a:ext uri="{FF2B5EF4-FFF2-40B4-BE49-F238E27FC236}">
                    <a16:creationId xmlns:a16="http://schemas.microsoft.com/office/drawing/2014/main" id="{1D38A728-D65D-DE42-B605-339EB7C1A012}"/>
                  </a:ext>
                </a:extLst>
              </p:cNvPr>
              <p:cNvSpPr/>
              <p:nvPr/>
            </p:nvSpPr>
            <p:spPr>
              <a:xfrm>
                <a:off x="3683519" y="681120"/>
                <a:ext cx="1254240" cy="455399"/>
              </a:xfrm>
              <a:custGeom>
                <a:avLst>
                  <a:gd name="f0" fmla="val 75"/>
                </a:avLst>
                <a:gdLst>
                  <a:gd name="f1" fmla="val 10800000"/>
                  <a:gd name="f2" fmla="val 5400000"/>
                  <a:gd name="f3" fmla="val 16200000"/>
                  <a:gd name="f4" fmla="val 180"/>
                  <a:gd name="f5" fmla="val w"/>
                  <a:gd name="f6" fmla="val h"/>
                  <a:gd name="f7" fmla="val ss"/>
                  <a:gd name="f8" fmla="val 0"/>
                  <a:gd name="f9" fmla="*/ 5419351 1 1725033"/>
                  <a:gd name="f10" fmla="val 45"/>
                  <a:gd name="f11" fmla="val 10800"/>
                  <a:gd name="f12" fmla="val -2147483647"/>
                  <a:gd name="f13" fmla="val 2147483647"/>
                  <a:gd name="f14" fmla="+- 0 0 0"/>
                  <a:gd name="f15" fmla="abs f5"/>
                  <a:gd name="f16" fmla="abs f6"/>
                  <a:gd name="f17" fmla="abs f7"/>
                  <a:gd name="f18" fmla="*/ f9 1 180"/>
                  <a:gd name="f19" fmla="pin 0 f0 10800"/>
                  <a:gd name="f20" fmla="+- 0 0 f2"/>
                  <a:gd name="f21" fmla="*/ f14 f1 1"/>
                  <a:gd name="f22" fmla="?: f15 f5 1"/>
                  <a:gd name="f23" fmla="?: f16 f6 1"/>
                  <a:gd name="f24" fmla="?: f17 f7 1"/>
                  <a:gd name="f25" fmla="*/ f10 f18 1"/>
                  <a:gd name="f26" fmla="+- f8 f19 0"/>
                  <a:gd name="f27" fmla="*/ f21 1 f4"/>
                  <a:gd name="f28" fmla="*/ f22 1 21600"/>
                  <a:gd name="f29" fmla="*/ f23 1 21600"/>
                  <a:gd name="f30" fmla="*/ 21600 f22 1"/>
                  <a:gd name="f31" fmla="*/ 21600 f23 1"/>
                  <a:gd name="f32" fmla="+- 0 0 f25"/>
                  <a:gd name="f33" fmla="+- f27 0 f2"/>
                  <a:gd name="f34" fmla="min f29 f28"/>
                  <a:gd name="f35" fmla="*/ f30 1 f24"/>
                  <a:gd name="f36" fmla="*/ f31 1 f24"/>
                  <a:gd name="f37" fmla="*/ f32 f1 1"/>
                  <a:gd name="f38" fmla="*/ f37 1 f9"/>
                  <a:gd name="f39" fmla="+- f36 0 f19"/>
                  <a:gd name="f40" fmla="+- f35 0 f19"/>
                  <a:gd name="f41" fmla="*/ f19 f34 1"/>
                  <a:gd name="f42" fmla="*/ f8 f34 1"/>
                  <a:gd name="f43" fmla="*/ f26 f34 1"/>
                  <a:gd name="f44" fmla="*/ f36 f34 1"/>
                  <a:gd name="f45" fmla="*/ f35 f34 1"/>
                  <a:gd name="f46" fmla="*/ 10800 f34 1"/>
                  <a:gd name="f47" fmla="+- f38 0 f2"/>
                  <a:gd name="f48" fmla="+- f42 0 f43"/>
                  <a:gd name="f49" fmla="+- f43 0 f42"/>
                  <a:gd name="f50" fmla="*/ f39 f34 1"/>
                  <a:gd name="f51" fmla="*/ f40 f34 1"/>
                  <a:gd name="f52" fmla="cos 1 f47"/>
                  <a:gd name="f53" fmla="abs f48"/>
                  <a:gd name="f54" fmla="abs f49"/>
                  <a:gd name="f55" fmla="?: f48 f20 f2"/>
                  <a:gd name="f56" fmla="?: f48 f2 f20"/>
                  <a:gd name="f57" fmla="?: f48 f3 f2"/>
                  <a:gd name="f58" fmla="?: f48 f2 f3"/>
                  <a:gd name="f59" fmla="+- f44 0 f50"/>
                  <a:gd name="f60" fmla="?: f49 f20 f2"/>
                  <a:gd name="f61" fmla="?: f49 f2 f20"/>
                  <a:gd name="f62" fmla="+- f45 0 f51"/>
                  <a:gd name="f63" fmla="+- f50 0 f44"/>
                  <a:gd name="f64" fmla="+- f51 0 f45"/>
                  <a:gd name="f65" fmla="?: f48 0 f1"/>
                  <a:gd name="f66" fmla="?: f48 f1 0"/>
                  <a:gd name="f67" fmla="+- 0 0 f52"/>
                  <a:gd name="f68" fmla="?: f48 f58 f57"/>
                  <a:gd name="f69" fmla="?: f48 f57 f58"/>
                  <a:gd name="f70" fmla="?: f49 f56 f55"/>
                  <a:gd name="f71" fmla="abs f59"/>
                  <a:gd name="f72" fmla="?: f59 0 f1"/>
                  <a:gd name="f73" fmla="?: f59 f1 0"/>
                  <a:gd name="f74" fmla="?: f59 f60 f61"/>
                  <a:gd name="f75" fmla="abs f62"/>
                  <a:gd name="f76" fmla="abs f63"/>
                  <a:gd name="f77" fmla="?: f62 f20 f2"/>
                  <a:gd name="f78" fmla="?: f62 f2 f20"/>
                  <a:gd name="f79" fmla="?: f62 f3 f2"/>
                  <a:gd name="f80" fmla="?: f62 f2 f3"/>
                  <a:gd name="f81" fmla="abs f64"/>
                  <a:gd name="f82" fmla="?: f64 f20 f2"/>
                  <a:gd name="f83" fmla="?: f64 f2 f20"/>
                  <a:gd name="f84" fmla="?: f64 f66 f65"/>
                  <a:gd name="f85" fmla="?: f64 f65 f66"/>
                  <a:gd name="f86" fmla="*/ f19 f67 1"/>
                  <a:gd name="f87" fmla="?: f49 f69 f68"/>
                  <a:gd name="f88" fmla="?: f49 f73 f72"/>
                  <a:gd name="f89" fmla="?: f49 f72 f73"/>
                  <a:gd name="f90" fmla="?: f62 f80 f79"/>
                  <a:gd name="f91" fmla="?: f62 f79 f80"/>
                  <a:gd name="f92" fmla="?: f63 f78 f77"/>
                  <a:gd name="f93" fmla="?: f48 f84 f85"/>
                  <a:gd name="f94" fmla="?: f48 f82 f83"/>
                  <a:gd name="f95" fmla="*/ f86 3163 1"/>
                  <a:gd name="f96" fmla="?: f59 f88 f89"/>
                  <a:gd name="f97" fmla="?: f63 f91 f90"/>
                  <a:gd name="f98" fmla="*/ f95 1 7636"/>
                  <a:gd name="f99" fmla="+- f8 f98 0"/>
                  <a:gd name="f100" fmla="+- f35 0 f98"/>
                  <a:gd name="f101" fmla="+- f36 0 f98"/>
                  <a:gd name="f102" fmla="*/ f99 f34 1"/>
                  <a:gd name="f103" fmla="*/ f100 f34 1"/>
                  <a:gd name="f104" fmla="*/ f101 f34 1"/>
                </a:gdLst>
                <a:ahLst>
                  <a:ahXY gdRefX="f0" minX="f8" maxX="f11">
                    <a:pos x="f41" y="f42"/>
                  </a:ahXY>
                </a:ahLst>
                <a:cxnLst>
                  <a:cxn ang="3cd4">
                    <a:pos x="hc" y="t"/>
                  </a:cxn>
                  <a:cxn ang="0">
                    <a:pos x="r" y="vc"/>
                  </a:cxn>
                  <a:cxn ang="cd4">
                    <a:pos x="hc" y="b"/>
                  </a:cxn>
                  <a:cxn ang="cd2">
                    <a:pos x="l" y="vc"/>
                  </a:cxn>
                  <a:cxn ang="f33">
                    <a:pos x="f46" y="f46"/>
                  </a:cxn>
                </a:cxnLst>
                <a:rect l="f102" t="f102" r="f103" b="f104"/>
                <a:pathLst>
                  <a:path>
                    <a:moveTo>
                      <a:pt x="f43" y="f42"/>
                    </a:moveTo>
                    <a:arcTo wR="f53" hR="f54" stAng="f87" swAng="f70"/>
                    <a:lnTo>
                      <a:pt x="f42" y="f50"/>
                    </a:lnTo>
                    <a:arcTo wR="f54" hR="f71" stAng="f96" swAng="f74"/>
                    <a:lnTo>
                      <a:pt x="f51" y="f44"/>
                    </a:lnTo>
                    <a:arcTo wR="f75" hR="f76" stAng="f97" swAng="f92"/>
                    <a:lnTo>
                      <a:pt x="f45" y="f43"/>
                    </a:lnTo>
                    <a:arcTo wR="f81" hR="f53" stAng="f93" swAng="f94"/>
                    <a:close/>
                  </a:path>
                </a:pathLst>
              </a:custGeom>
              <a:solidFill>
                <a:srgbClr val="000000"/>
              </a:solidFill>
              <a:ln w="12600">
                <a:solidFill>
                  <a:srgbClr val="666666"/>
                </a:solidFill>
                <a:prstDash val="solid"/>
                <a:round/>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sp>
            <p:nvSpPr>
              <p:cNvPr id="8" name="Freeform 7">
                <a:extLst>
                  <a:ext uri="{FF2B5EF4-FFF2-40B4-BE49-F238E27FC236}">
                    <a16:creationId xmlns:a16="http://schemas.microsoft.com/office/drawing/2014/main" id="{1EA372E9-BDEF-0940-A253-A37AD67BF6B5}"/>
                  </a:ext>
                </a:extLst>
              </p:cNvPr>
              <p:cNvSpPr/>
              <p:nvPr/>
            </p:nvSpPr>
            <p:spPr>
              <a:xfrm>
                <a:off x="3683519" y="717480"/>
                <a:ext cx="1254240" cy="38088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10800 f9 1"/>
                  <a:gd name="f13" fmla="*/ f10 1 f2"/>
                  <a:gd name="f14" fmla="+- f13 0 f1"/>
                </a:gdLst>
                <a:ahLst/>
                <a:cxnLst>
                  <a:cxn ang="3cd4">
                    <a:pos x="hc" y="t"/>
                  </a:cxn>
                  <a:cxn ang="0">
                    <a:pos x="r" y="vc"/>
                  </a:cxn>
                  <a:cxn ang="cd4">
                    <a:pos x="hc" y="b"/>
                  </a:cxn>
                  <a:cxn ang="cd2">
                    <a:pos x="l" y="vc"/>
                  </a:cxn>
                  <a:cxn ang="f14">
                    <a:pos x="f11" y="f12"/>
                  </a:cxn>
                </a:cxnLst>
                <a:rect l="l" t="t" r="r" b="b"/>
                <a:pathLst>
                  <a:path w="21600" h="21600">
                    <a:moveTo>
                      <a:pt x="f5" y="f5"/>
                    </a:moveTo>
                    <a:lnTo>
                      <a:pt x="f6" y="f5"/>
                    </a:lnTo>
                    <a:lnTo>
                      <a:pt x="f6" y="f6"/>
                    </a:lnTo>
                    <a:lnTo>
                      <a:pt x="f5" y="f6"/>
                    </a:lnTo>
                    <a:lnTo>
                      <a:pt x="f5" y="f5"/>
                    </a:lnTo>
                    <a:close/>
                  </a:path>
                </a:pathLst>
              </a:custGeom>
              <a:noFill/>
              <a:ln>
                <a:noFill/>
                <a:prstDash val="solid"/>
              </a:ln>
            </p:spPr>
            <p:txBody>
              <a:bodyPr wrap="square" lIns="46042" tIns="46042" rIns="81961" bIns="46042" anchor="ctr" anchorCtr="0" compatLnSpc="1">
                <a:noAutofit/>
              </a:bodyPr>
              <a:lstStyle/>
              <a:p>
                <a:pPr algn="ct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FFFFFF"/>
                    </a:solidFill>
                    <a:latin typeface="Optima" pitchFamily="2"/>
                    <a:ea typeface="Optima" pitchFamily="2"/>
                    <a:cs typeface="Optima" pitchFamily="2"/>
                  </a:rPr>
                  <a:t>expr 2</a:t>
                </a:r>
              </a:p>
            </p:txBody>
          </p:sp>
        </p:grpSp>
        <p:sp>
          <p:nvSpPr>
            <p:cNvPr id="9" name="Straight Connector 8">
              <a:extLst>
                <a:ext uri="{FF2B5EF4-FFF2-40B4-BE49-F238E27FC236}">
                  <a16:creationId xmlns:a16="http://schemas.microsoft.com/office/drawing/2014/main" id="{E49E8061-85C5-6644-BDFB-BC4A327D59BD}"/>
                </a:ext>
              </a:extLst>
            </p:cNvPr>
            <p:cNvSpPr/>
            <p:nvPr/>
          </p:nvSpPr>
          <p:spPr>
            <a:xfrm flipV="1">
              <a:off x="2756519" y="1136160"/>
              <a:ext cx="1441" cy="672479"/>
            </a:xfrm>
            <a:prstGeom prst="line">
              <a:avLst/>
            </a:prstGeom>
            <a:noFill/>
            <a:ln w="12600">
              <a:solidFill>
                <a:srgbClr val="666666"/>
              </a:solidFill>
              <a:prstDash val="solid"/>
              <a:round/>
              <a:tailEnd type="arrow"/>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sp>
          <p:nvSpPr>
            <p:cNvPr id="10" name="Straight Connector 9">
              <a:extLst>
                <a:ext uri="{FF2B5EF4-FFF2-40B4-BE49-F238E27FC236}">
                  <a16:creationId xmlns:a16="http://schemas.microsoft.com/office/drawing/2014/main" id="{7034668C-4A28-674B-BC32-40D51DE8D599}"/>
                </a:ext>
              </a:extLst>
            </p:cNvPr>
            <p:cNvSpPr/>
            <p:nvPr/>
          </p:nvSpPr>
          <p:spPr>
            <a:xfrm flipV="1">
              <a:off x="4293360" y="1136160"/>
              <a:ext cx="1440" cy="672479"/>
            </a:xfrm>
            <a:prstGeom prst="line">
              <a:avLst/>
            </a:prstGeom>
            <a:noFill/>
            <a:ln w="12600">
              <a:solidFill>
                <a:srgbClr val="666666"/>
              </a:solidFill>
              <a:prstDash val="solid"/>
              <a:round/>
              <a:tailEnd type="arrow"/>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grpSp>
          <p:nvGrpSpPr>
            <p:cNvPr id="11" name="Group 10">
              <a:extLst>
                <a:ext uri="{FF2B5EF4-FFF2-40B4-BE49-F238E27FC236}">
                  <a16:creationId xmlns:a16="http://schemas.microsoft.com/office/drawing/2014/main" id="{21959538-45CE-9148-9EE1-877C2D635CDD}"/>
                </a:ext>
              </a:extLst>
            </p:cNvPr>
            <p:cNvGrpSpPr/>
            <p:nvPr/>
          </p:nvGrpSpPr>
          <p:grpSpPr>
            <a:xfrm>
              <a:off x="2167560" y="1812240"/>
              <a:ext cx="1254240" cy="912239"/>
              <a:chOff x="2167560" y="1812240"/>
              <a:chExt cx="1254240" cy="912239"/>
            </a:xfrm>
          </p:grpSpPr>
          <p:sp>
            <p:nvSpPr>
              <p:cNvPr id="12" name="Freeform 11">
                <a:extLst>
                  <a:ext uri="{FF2B5EF4-FFF2-40B4-BE49-F238E27FC236}">
                    <a16:creationId xmlns:a16="http://schemas.microsoft.com/office/drawing/2014/main" id="{0EB5F8FD-DD03-9145-833B-B453AC01F2C8}"/>
                  </a:ext>
                </a:extLst>
              </p:cNvPr>
              <p:cNvSpPr/>
              <p:nvPr/>
            </p:nvSpPr>
            <p:spPr>
              <a:xfrm>
                <a:off x="2167560" y="1812240"/>
                <a:ext cx="1254240" cy="912239"/>
              </a:xfrm>
              <a:custGeom>
                <a:avLst>
                  <a:gd name="f0" fmla="val 37"/>
                </a:avLst>
                <a:gdLst>
                  <a:gd name="f1" fmla="val 10800000"/>
                  <a:gd name="f2" fmla="val 5400000"/>
                  <a:gd name="f3" fmla="val 16200000"/>
                  <a:gd name="f4" fmla="val 180"/>
                  <a:gd name="f5" fmla="val w"/>
                  <a:gd name="f6" fmla="val h"/>
                  <a:gd name="f7" fmla="val ss"/>
                  <a:gd name="f8" fmla="val 0"/>
                  <a:gd name="f9" fmla="*/ 5419351 1 1725033"/>
                  <a:gd name="f10" fmla="val 45"/>
                  <a:gd name="f11" fmla="val 10800"/>
                  <a:gd name="f12" fmla="val -2147483647"/>
                  <a:gd name="f13" fmla="val 2147483647"/>
                  <a:gd name="f14" fmla="+- 0 0 0"/>
                  <a:gd name="f15" fmla="abs f5"/>
                  <a:gd name="f16" fmla="abs f6"/>
                  <a:gd name="f17" fmla="abs f7"/>
                  <a:gd name="f18" fmla="*/ f9 1 180"/>
                  <a:gd name="f19" fmla="pin 0 f0 10800"/>
                  <a:gd name="f20" fmla="+- 0 0 f2"/>
                  <a:gd name="f21" fmla="*/ f14 f1 1"/>
                  <a:gd name="f22" fmla="?: f15 f5 1"/>
                  <a:gd name="f23" fmla="?: f16 f6 1"/>
                  <a:gd name="f24" fmla="?: f17 f7 1"/>
                  <a:gd name="f25" fmla="*/ f10 f18 1"/>
                  <a:gd name="f26" fmla="+- f8 f19 0"/>
                  <a:gd name="f27" fmla="*/ f21 1 f4"/>
                  <a:gd name="f28" fmla="*/ f22 1 21600"/>
                  <a:gd name="f29" fmla="*/ f23 1 21600"/>
                  <a:gd name="f30" fmla="*/ 21600 f22 1"/>
                  <a:gd name="f31" fmla="*/ 21600 f23 1"/>
                  <a:gd name="f32" fmla="+- 0 0 f25"/>
                  <a:gd name="f33" fmla="+- f27 0 f2"/>
                  <a:gd name="f34" fmla="min f29 f28"/>
                  <a:gd name="f35" fmla="*/ f30 1 f24"/>
                  <a:gd name="f36" fmla="*/ f31 1 f24"/>
                  <a:gd name="f37" fmla="*/ f32 f1 1"/>
                  <a:gd name="f38" fmla="*/ f37 1 f9"/>
                  <a:gd name="f39" fmla="+- f36 0 f19"/>
                  <a:gd name="f40" fmla="+- f35 0 f19"/>
                  <a:gd name="f41" fmla="*/ f19 f34 1"/>
                  <a:gd name="f42" fmla="*/ f8 f34 1"/>
                  <a:gd name="f43" fmla="*/ f26 f34 1"/>
                  <a:gd name="f44" fmla="*/ f36 f34 1"/>
                  <a:gd name="f45" fmla="*/ f35 f34 1"/>
                  <a:gd name="f46" fmla="*/ 10800 f34 1"/>
                  <a:gd name="f47" fmla="+- f38 0 f2"/>
                  <a:gd name="f48" fmla="+- f42 0 f43"/>
                  <a:gd name="f49" fmla="+- f43 0 f42"/>
                  <a:gd name="f50" fmla="*/ f39 f34 1"/>
                  <a:gd name="f51" fmla="*/ f40 f34 1"/>
                  <a:gd name="f52" fmla="cos 1 f47"/>
                  <a:gd name="f53" fmla="abs f48"/>
                  <a:gd name="f54" fmla="abs f49"/>
                  <a:gd name="f55" fmla="?: f48 f20 f2"/>
                  <a:gd name="f56" fmla="?: f48 f2 f20"/>
                  <a:gd name="f57" fmla="?: f48 f3 f2"/>
                  <a:gd name="f58" fmla="?: f48 f2 f3"/>
                  <a:gd name="f59" fmla="+- f44 0 f50"/>
                  <a:gd name="f60" fmla="?: f49 f20 f2"/>
                  <a:gd name="f61" fmla="?: f49 f2 f20"/>
                  <a:gd name="f62" fmla="+- f45 0 f51"/>
                  <a:gd name="f63" fmla="+- f50 0 f44"/>
                  <a:gd name="f64" fmla="+- f51 0 f45"/>
                  <a:gd name="f65" fmla="?: f48 0 f1"/>
                  <a:gd name="f66" fmla="?: f48 f1 0"/>
                  <a:gd name="f67" fmla="+- 0 0 f52"/>
                  <a:gd name="f68" fmla="?: f48 f58 f57"/>
                  <a:gd name="f69" fmla="?: f48 f57 f58"/>
                  <a:gd name="f70" fmla="?: f49 f56 f55"/>
                  <a:gd name="f71" fmla="abs f59"/>
                  <a:gd name="f72" fmla="?: f59 0 f1"/>
                  <a:gd name="f73" fmla="?: f59 f1 0"/>
                  <a:gd name="f74" fmla="?: f59 f60 f61"/>
                  <a:gd name="f75" fmla="abs f62"/>
                  <a:gd name="f76" fmla="abs f63"/>
                  <a:gd name="f77" fmla="?: f62 f20 f2"/>
                  <a:gd name="f78" fmla="?: f62 f2 f20"/>
                  <a:gd name="f79" fmla="?: f62 f3 f2"/>
                  <a:gd name="f80" fmla="?: f62 f2 f3"/>
                  <a:gd name="f81" fmla="abs f64"/>
                  <a:gd name="f82" fmla="?: f64 f20 f2"/>
                  <a:gd name="f83" fmla="?: f64 f2 f20"/>
                  <a:gd name="f84" fmla="?: f64 f66 f65"/>
                  <a:gd name="f85" fmla="?: f64 f65 f66"/>
                  <a:gd name="f86" fmla="*/ f19 f67 1"/>
                  <a:gd name="f87" fmla="?: f49 f69 f68"/>
                  <a:gd name="f88" fmla="?: f49 f73 f72"/>
                  <a:gd name="f89" fmla="?: f49 f72 f73"/>
                  <a:gd name="f90" fmla="?: f62 f80 f79"/>
                  <a:gd name="f91" fmla="?: f62 f79 f80"/>
                  <a:gd name="f92" fmla="?: f63 f78 f77"/>
                  <a:gd name="f93" fmla="?: f48 f84 f85"/>
                  <a:gd name="f94" fmla="?: f48 f82 f83"/>
                  <a:gd name="f95" fmla="*/ f86 3163 1"/>
                  <a:gd name="f96" fmla="?: f59 f88 f89"/>
                  <a:gd name="f97" fmla="?: f63 f91 f90"/>
                  <a:gd name="f98" fmla="*/ f95 1 7636"/>
                  <a:gd name="f99" fmla="+- f8 f98 0"/>
                  <a:gd name="f100" fmla="+- f35 0 f98"/>
                  <a:gd name="f101" fmla="+- f36 0 f98"/>
                  <a:gd name="f102" fmla="*/ f99 f34 1"/>
                  <a:gd name="f103" fmla="*/ f100 f34 1"/>
                  <a:gd name="f104" fmla="*/ f101 f34 1"/>
                </a:gdLst>
                <a:ahLst>
                  <a:ahXY gdRefX="f0" minX="f8" maxX="f11">
                    <a:pos x="f41" y="f42"/>
                  </a:ahXY>
                </a:ahLst>
                <a:cxnLst>
                  <a:cxn ang="3cd4">
                    <a:pos x="hc" y="t"/>
                  </a:cxn>
                  <a:cxn ang="0">
                    <a:pos x="r" y="vc"/>
                  </a:cxn>
                  <a:cxn ang="cd4">
                    <a:pos x="hc" y="b"/>
                  </a:cxn>
                  <a:cxn ang="cd2">
                    <a:pos x="l" y="vc"/>
                  </a:cxn>
                  <a:cxn ang="f33">
                    <a:pos x="f46" y="f46"/>
                  </a:cxn>
                </a:cxnLst>
                <a:rect l="f102" t="f102" r="f103" b="f104"/>
                <a:pathLst>
                  <a:path>
                    <a:moveTo>
                      <a:pt x="f43" y="f42"/>
                    </a:moveTo>
                    <a:arcTo wR="f53" hR="f54" stAng="f87" swAng="f70"/>
                    <a:lnTo>
                      <a:pt x="f42" y="f50"/>
                    </a:lnTo>
                    <a:arcTo wR="f54" hR="f71" stAng="f96" swAng="f74"/>
                    <a:lnTo>
                      <a:pt x="f51" y="f44"/>
                    </a:lnTo>
                    <a:arcTo wR="f75" hR="f76" stAng="f97" swAng="f92"/>
                    <a:lnTo>
                      <a:pt x="f45" y="f43"/>
                    </a:lnTo>
                    <a:arcTo wR="f81" hR="f53" stAng="f93" swAng="f94"/>
                    <a:close/>
                  </a:path>
                </a:pathLst>
              </a:custGeom>
              <a:solidFill>
                <a:srgbClr val="000000"/>
              </a:solidFill>
              <a:ln w="12600">
                <a:solidFill>
                  <a:srgbClr val="666666"/>
                </a:solidFill>
                <a:prstDash val="solid"/>
                <a:round/>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sp>
            <p:nvSpPr>
              <p:cNvPr id="13" name="Freeform 12">
                <a:extLst>
                  <a:ext uri="{FF2B5EF4-FFF2-40B4-BE49-F238E27FC236}">
                    <a16:creationId xmlns:a16="http://schemas.microsoft.com/office/drawing/2014/main" id="{B144F9D1-D892-F444-8352-EF262832AE50}"/>
                  </a:ext>
                </a:extLst>
              </p:cNvPr>
              <p:cNvSpPr/>
              <p:nvPr/>
            </p:nvSpPr>
            <p:spPr>
              <a:xfrm>
                <a:off x="2167560" y="1886760"/>
                <a:ext cx="1254240" cy="761759"/>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10800 f9 1"/>
                  <a:gd name="f13" fmla="*/ f10 1 f2"/>
                  <a:gd name="f14" fmla="+- f13 0 f1"/>
                </a:gdLst>
                <a:ahLst/>
                <a:cxnLst>
                  <a:cxn ang="3cd4">
                    <a:pos x="hc" y="t"/>
                  </a:cxn>
                  <a:cxn ang="0">
                    <a:pos x="r" y="vc"/>
                  </a:cxn>
                  <a:cxn ang="cd4">
                    <a:pos x="hc" y="b"/>
                  </a:cxn>
                  <a:cxn ang="cd2">
                    <a:pos x="l" y="vc"/>
                  </a:cxn>
                  <a:cxn ang="f14">
                    <a:pos x="f11" y="f12"/>
                  </a:cxn>
                </a:cxnLst>
                <a:rect l="l" t="t" r="r" b="b"/>
                <a:pathLst>
                  <a:path w="21600" h="21600">
                    <a:moveTo>
                      <a:pt x="f5" y="f5"/>
                    </a:moveTo>
                    <a:lnTo>
                      <a:pt x="f6" y="f5"/>
                    </a:lnTo>
                    <a:lnTo>
                      <a:pt x="f6" y="f6"/>
                    </a:lnTo>
                    <a:lnTo>
                      <a:pt x="f5" y="f6"/>
                    </a:lnTo>
                    <a:lnTo>
                      <a:pt x="f5" y="f5"/>
                    </a:lnTo>
                    <a:close/>
                  </a:path>
                </a:pathLst>
              </a:custGeom>
              <a:noFill/>
              <a:ln>
                <a:noFill/>
                <a:prstDash val="solid"/>
              </a:ln>
            </p:spPr>
            <p:txBody>
              <a:bodyPr wrap="square" lIns="46042" tIns="46042" rIns="81961" bIns="46042" anchor="ctr" anchorCtr="0" compatLnSpc="1">
                <a:noAutofit/>
              </a:bodyPr>
              <a:lstStyle/>
              <a:p>
                <a:pPr algn="ct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FFFFFF"/>
                    </a:solidFill>
                    <a:latin typeface="Optima" pitchFamily="2"/>
                    <a:ea typeface="Optima" pitchFamily="2"/>
                    <a:cs typeface="Optima" pitchFamily="2"/>
                  </a:rPr>
                  <a:t>John eats</a:t>
                </a:r>
              </a:p>
              <a:p>
                <a:pPr algn="ct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FFFFFF"/>
                    </a:solidFill>
                    <a:latin typeface="Optima" pitchFamily="2"/>
                    <a:ea typeface="Optima" pitchFamily="2"/>
                    <a:cs typeface="Optima" pitchFamily="2"/>
                  </a:rPr>
                  <a:t>sandwich</a:t>
                </a:r>
              </a:p>
            </p:txBody>
          </p:sp>
        </p:grpSp>
        <p:grpSp>
          <p:nvGrpSpPr>
            <p:cNvPr id="14" name="Group 13">
              <a:extLst>
                <a:ext uri="{FF2B5EF4-FFF2-40B4-BE49-F238E27FC236}">
                  <a16:creationId xmlns:a16="http://schemas.microsoft.com/office/drawing/2014/main" id="{194E3CD8-3DC9-D74E-BEAB-B63360C8E3AE}"/>
                </a:ext>
              </a:extLst>
            </p:cNvPr>
            <p:cNvGrpSpPr/>
            <p:nvPr/>
          </p:nvGrpSpPr>
          <p:grpSpPr>
            <a:xfrm>
              <a:off x="3669480" y="1812240"/>
              <a:ext cx="1253880" cy="912239"/>
              <a:chOff x="3669480" y="1812240"/>
              <a:chExt cx="1253880" cy="912239"/>
            </a:xfrm>
          </p:grpSpPr>
          <p:sp>
            <p:nvSpPr>
              <p:cNvPr id="15" name="Freeform 14">
                <a:extLst>
                  <a:ext uri="{FF2B5EF4-FFF2-40B4-BE49-F238E27FC236}">
                    <a16:creationId xmlns:a16="http://schemas.microsoft.com/office/drawing/2014/main" id="{E5D3AFE1-6015-A646-9A33-3C0D39D9A095}"/>
                  </a:ext>
                </a:extLst>
              </p:cNvPr>
              <p:cNvSpPr/>
              <p:nvPr/>
            </p:nvSpPr>
            <p:spPr>
              <a:xfrm>
                <a:off x="3669480" y="1812240"/>
                <a:ext cx="1253880" cy="912239"/>
              </a:xfrm>
              <a:custGeom>
                <a:avLst>
                  <a:gd name="f0" fmla="val 37"/>
                </a:avLst>
                <a:gdLst>
                  <a:gd name="f1" fmla="val 10800000"/>
                  <a:gd name="f2" fmla="val 5400000"/>
                  <a:gd name="f3" fmla="val 16200000"/>
                  <a:gd name="f4" fmla="val 180"/>
                  <a:gd name="f5" fmla="val w"/>
                  <a:gd name="f6" fmla="val h"/>
                  <a:gd name="f7" fmla="val ss"/>
                  <a:gd name="f8" fmla="val 0"/>
                  <a:gd name="f9" fmla="*/ 5419351 1 1725033"/>
                  <a:gd name="f10" fmla="val 45"/>
                  <a:gd name="f11" fmla="val 10800"/>
                  <a:gd name="f12" fmla="val -2147483647"/>
                  <a:gd name="f13" fmla="val 2147483647"/>
                  <a:gd name="f14" fmla="+- 0 0 0"/>
                  <a:gd name="f15" fmla="abs f5"/>
                  <a:gd name="f16" fmla="abs f6"/>
                  <a:gd name="f17" fmla="abs f7"/>
                  <a:gd name="f18" fmla="*/ f9 1 180"/>
                  <a:gd name="f19" fmla="pin 0 f0 10800"/>
                  <a:gd name="f20" fmla="+- 0 0 f2"/>
                  <a:gd name="f21" fmla="*/ f14 f1 1"/>
                  <a:gd name="f22" fmla="?: f15 f5 1"/>
                  <a:gd name="f23" fmla="?: f16 f6 1"/>
                  <a:gd name="f24" fmla="?: f17 f7 1"/>
                  <a:gd name="f25" fmla="*/ f10 f18 1"/>
                  <a:gd name="f26" fmla="+- f8 f19 0"/>
                  <a:gd name="f27" fmla="*/ f21 1 f4"/>
                  <a:gd name="f28" fmla="*/ f22 1 21600"/>
                  <a:gd name="f29" fmla="*/ f23 1 21600"/>
                  <a:gd name="f30" fmla="*/ 21600 f22 1"/>
                  <a:gd name="f31" fmla="*/ 21600 f23 1"/>
                  <a:gd name="f32" fmla="+- 0 0 f25"/>
                  <a:gd name="f33" fmla="+- f27 0 f2"/>
                  <a:gd name="f34" fmla="min f29 f28"/>
                  <a:gd name="f35" fmla="*/ f30 1 f24"/>
                  <a:gd name="f36" fmla="*/ f31 1 f24"/>
                  <a:gd name="f37" fmla="*/ f32 f1 1"/>
                  <a:gd name="f38" fmla="*/ f37 1 f9"/>
                  <a:gd name="f39" fmla="+- f36 0 f19"/>
                  <a:gd name="f40" fmla="+- f35 0 f19"/>
                  <a:gd name="f41" fmla="*/ f19 f34 1"/>
                  <a:gd name="f42" fmla="*/ f8 f34 1"/>
                  <a:gd name="f43" fmla="*/ f26 f34 1"/>
                  <a:gd name="f44" fmla="*/ f36 f34 1"/>
                  <a:gd name="f45" fmla="*/ f35 f34 1"/>
                  <a:gd name="f46" fmla="*/ 10800 f34 1"/>
                  <a:gd name="f47" fmla="+- f38 0 f2"/>
                  <a:gd name="f48" fmla="+- f42 0 f43"/>
                  <a:gd name="f49" fmla="+- f43 0 f42"/>
                  <a:gd name="f50" fmla="*/ f39 f34 1"/>
                  <a:gd name="f51" fmla="*/ f40 f34 1"/>
                  <a:gd name="f52" fmla="cos 1 f47"/>
                  <a:gd name="f53" fmla="abs f48"/>
                  <a:gd name="f54" fmla="abs f49"/>
                  <a:gd name="f55" fmla="?: f48 f20 f2"/>
                  <a:gd name="f56" fmla="?: f48 f2 f20"/>
                  <a:gd name="f57" fmla="?: f48 f3 f2"/>
                  <a:gd name="f58" fmla="?: f48 f2 f3"/>
                  <a:gd name="f59" fmla="+- f44 0 f50"/>
                  <a:gd name="f60" fmla="?: f49 f20 f2"/>
                  <a:gd name="f61" fmla="?: f49 f2 f20"/>
                  <a:gd name="f62" fmla="+- f45 0 f51"/>
                  <a:gd name="f63" fmla="+- f50 0 f44"/>
                  <a:gd name="f64" fmla="+- f51 0 f45"/>
                  <a:gd name="f65" fmla="?: f48 0 f1"/>
                  <a:gd name="f66" fmla="?: f48 f1 0"/>
                  <a:gd name="f67" fmla="+- 0 0 f52"/>
                  <a:gd name="f68" fmla="?: f48 f58 f57"/>
                  <a:gd name="f69" fmla="?: f48 f57 f58"/>
                  <a:gd name="f70" fmla="?: f49 f56 f55"/>
                  <a:gd name="f71" fmla="abs f59"/>
                  <a:gd name="f72" fmla="?: f59 0 f1"/>
                  <a:gd name="f73" fmla="?: f59 f1 0"/>
                  <a:gd name="f74" fmla="?: f59 f60 f61"/>
                  <a:gd name="f75" fmla="abs f62"/>
                  <a:gd name="f76" fmla="abs f63"/>
                  <a:gd name="f77" fmla="?: f62 f20 f2"/>
                  <a:gd name="f78" fmla="?: f62 f2 f20"/>
                  <a:gd name="f79" fmla="?: f62 f3 f2"/>
                  <a:gd name="f80" fmla="?: f62 f2 f3"/>
                  <a:gd name="f81" fmla="abs f64"/>
                  <a:gd name="f82" fmla="?: f64 f20 f2"/>
                  <a:gd name="f83" fmla="?: f64 f2 f20"/>
                  <a:gd name="f84" fmla="?: f64 f66 f65"/>
                  <a:gd name="f85" fmla="?: f64 f65 f66"/>
                  <a:gd name="f86" fmla="*/ f19 f67 1"/>
                  <a:gd name="f87" fmla="?: f49 f69 f68"/>
                  <a:gd name="f88" fmla="?: f49 f73 f72"/>
                  <a:gd name="f89" fmla="?: f49 f72 f73"/>
                  <a:gd name="f90" fmla="?: f62 f80 f79"/>
                  <a:gd name="f91" fmla="?: f62 f79 f80"/>
                  <a:gd name="f92" fmla="?: f63 f78 f77"/>
                  <a:gd name="f93" fmla="?: f48 f84 f85"/>
                  <a:gd name="f94" fmla="?: f48 f82 f83"/>
                  <a:gd name="f95" fmla="*/ f86 3163 1"/>
                  <a:gd name="f96" fmla="?: f59 f88 f89"/>
                  <a:gd name="f97" fmla="?: f63 f91 f90"/>
                  <a:gd name="f98" fmla="*/ f95 1 7636"/>
                  <a:gd name="f99" fmla="+- f8 f98 0"/>
                  <a:gd name="f100" fmla="+- f35 0 f98"/>
                  <a:gd name="f101" fmla="+- f36 0 f98"/>
                  <a:gd name="f102" fmla="*/ f99 f34 1"/>
                  <a:gd name="f103" fmla="*/ f100 f34 1"/>
                  <a:gd name="f104" fmla="*/ f101 f34 1"/>
                </a:gdLst>
                <a:ahLst>
                  <a:ahXY gdRefX="f0" minX="f8" maxX="f11">
                    <a:pos x="f41" y="f42"/>
                  </a:ahXY>
                </a:ahLst>
                <a:cxnLst>
                  <a:cxn ang="3cd4">
                    <a:pos x="hc" y="t"/>
                  </a:cxn>
                  <a:cxn ang="0">
                    <a:pos x="r" y="vc"/>
                  </a:cxn>
                  <a:cxn ang="cd4">
                    <a:pos x="hc" y="b"/>
                  </a:cxn>
                  <a:cxn ang="cd2">
                    <a:pos x="l" y="vc"/>
                  </a:cxn>
                  <a:cxn ang="f33">
                    <a:pos x="f46" y="f46"/>
                  </a:cxn>
                </a:cxnLst>
                <a:rect l="f102" t="f102" r="f103" b="f104"/>
                <a:pathLst>
                  <a:path>
                    <a:moveTo>
                      <a:pt x="f43" y="f42"/>
                    </a:moveTo>
                    <a:arcTo wR="f53" hR="f54" stAng="f87" swAng="f70"/>
                    <a:lnTo>
                      <a:pt x="f42" y="f50"/>
                    </a:lnTo>
                    <a:arcTo wR="f54" hR="f71" stAng="f96" swAng="f74"/>
                    <a:lnTo>
                      <a:pt x="f51" y="f44"/>
                    </a:lnTo>
                    <a:arcTo wR="f75" hR="f76" stAng="f97" swAng="f92"/>
                    <a:lnTo>
                      <a:pt x="f45" y="f43"/>
                    </a:lnTo>
                    <a:arcTo wR="f81" hR="f53" stAng="f93" swAng="f94"/>
                    <a:close/>
                  </a:path>
                </a:pathLst>
              </a:custGeom>
              <a:solidFill>
                <a:srgbClr val="000000"/>
              </a:solidFill>
              <a:ln w="12600">
                <a:solidFill>
                  <a:srgbClr val="666666"/>
                </a:solidFill>
                <a:prstDash val="solid"/>
                <a:round/>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sp>
            <p:nvSpPr>
              <p:cNvPr id="16" name="Freeform 15">
                <a:extLst>
                  <a:ext uri="{FF2B5EF4-FFF2-40B4-BE49-F238E27FC236}">
                    <a16:creationId xmlns:a16="http://schemas.microsoft.com/office/drawing/2014/main" id="{BFF037E3-6406-704D-A7CD-B9FD7E90844D}"/>
                  </a:ext>
                </a:extLst>
              </p:cNvPr>
              <p:cNvSpPr/>
              <p:nvPr/>
            </p:nvSpPr>
            <p:spPr>
              <a:xfrm>
                <a:off x="3669480" y="1886760"/>
                <a:ext cx="1253880" cy="761759"/>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10800 f9 1"/>
                  <a:gd name="f13" fmla="*/ f10 1 f2"/>
                  <a:gd name="f14" fmla="+- f13 0 f1"/>
                </a:gdLst>
                <a:ahLst/>
                <a:cxnLst>
                  <a:cxn ang="3cd4">
                    <a:pos x="hc" y="t"/>
                  </a:cxn>
                  <a:cxn ang="0">
                    <a:pos x="r" y="vc"/>
                  </a:cxn>
                  <a:cxn ang="cd4">
                    <a:pos x="hc" y="b"/>
                  </a:cxn>
                  <a:cxn ang="cd2">
                    <a:pos x="l" y="vc"/>
                  </a:cxn>
                  <a:cxn ang="f14">
                    <a:pos x="f11" y="f12"/>
                  </a:cxn>
                </a:cxnLst>
                <a:rect l="l" t="t" r="r" b="b"/>
                <a:pathLst>
                  <a:path w="21600" h="21600">
                    <a:moveTo>
                      <a:pt x="f5" y="f5"/>
                    </a:moveTo>
                    <a:lnTo>
                      <a:pt x="f6" y="f5"/>
                    </a:lnTo>
                    <a:lnTo>
                      <a:pt x="f6" y="f6"/>
                    </a:lnTo>
                    <a:lnTo>
                      <a:pt x="f5" y="f6"/>
                    </a:lnTo>
                    <a:lnTo>
                      <a:pt x="f5" y="f5"/>
                    </a:lnTo>
                    <a:close/>
                  </a:path>
                </a:pathLst>
              </a:custGeom>
              <a:noFill/>
              <a:ln>
                <a:noFill/>
                <a:prstDash val="solid"/>
              </a:ln>
            </p:spPr>
            <p:txBody>
              <a:bodyPr wrap="square" lIns="46042" tIns="46042" rIns="81961" bIns="46042" anchor="ctr" anchorCtr="0" compatLnSpc="1">
                <a:noAutofit/>
              </a:bodyPr>
              <a:lstStyle/>
              <a:p>
                <a:pPr algn="ct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FFFFFF"/>
                    </a:solidFill>
                    <a:latin typeface="Optima" pitchFamily="2"/>
                    <a:ea typeface="Optima" pitchFamily="2"/>
                    <a:cs typeface="Optima" pitchFamily="2"/>
                  </a:rPr>
                  <a:t>John dies</a:t>
                </a:r>
              </a:p>
            </p:txBody>
          </p:sp>
        </p:grpSp>
      </p:grpSp>
      <p:grpSp>
        <p:nvGrpSpPr>
          <p:cNvPr id="17" name="Group 16">
            <a:extLst>
              <a:ext uri="{FF2B5EF4-FFF2-40B4-BE49-F238E27FC236}">
                <a16:creationId xmlns:a16="http://schemas.microsoft.com/office/drawing/2014/main" id="{262FB4DF-6F6A-824B-AC9B-6F0F848DFA60}"/>
              </a:ext>
            </a:extLst>
          </p:cNvPr>
          <p:cNvGrpSpPr/>
          <p:nvPr/>
        </p:nvGrpSpPr>
        <p:grpSpPr>
          <a:xfrm>
            <a:off x="3743938" y="2765466"/>
            <a:ext cx="1137665" cy="413072"/>
            <a:chOff x="4127400" y="3048840"/>
            <a:chExt cx="1254240" cy="455399"/>
          </a:xfrm>
        </p:grpSpPr>
        <p:sp>
          <p:nvSpPr>
            <p:cNvPr id="18" name="Freeform 17">
              <a:extLst>
                <a:ext uri="{FF2B5EF4-FFF2-40B4-BE49-F238E27FC236}">
                  <a16:creationId xmlns:a16="http://schemas.microsoft.com/office/drawing/2014/main" id="{E706A17D-1AC9-4944-9A1B-51B93911350D}"/>
                </a:ext>
              </a:extLst>
            </p:cNvPr>
            <p:cNvSpPr/>
            <p:nvPr/>
          </p:nvSpPr>
          <p:spPr>
            <a:xfrm>
              <a:off x="4127400" y="3048840"/>
              <a:ext cx="1254240" cy="455399"/>
            </a:xfrm>
            <a:custGeom>
              <a:avLst>
                <a:gd name="f0" fmla="val 75"/>
              </a:avLst>
              <a:gdLst>
                <a:gd name="f1" fmla="val 10800000"/>
                <a:gd name="f2" fmla="val 5400000"/>
                <a:gd name="f3" fmla="val 16200000"/>
                <a:gd name="f4" fmla="val 180"/>
                <a:gd name="f5" fmla="val w"/>
                <a:gd name="f6" fmla="val h"/>
                <a:gd name="f7" fmla="val ss"/>
                <a:gd name="f8" fmla="val 0"/>
                <a:gd name="f9" fmla="*/ 5419351 1 1725033"/>
                <a:gd name="f10" fmla="val 45"/>
                <a:gd name="f11" fmla="val 10800"/>
                <a:gd name="f12" fmla="val -2147483647"/>
                <a:gd name="f13" fmla="val 2147483647"/>
                <a:gd name="f14" fmla="+- 0 0 0"/>
                <a:gd name="f15" fmla="abs f5"/>
                <a:gd name="f16" fmla="abs f6"/>
                <a:gd name="f17" fmla="abs f7"/>
                <a:gd name="f18" fmla="*/ f9 1 180"/>
                <a:gd name="f19" fmla="pin 0 f0 10800"/>
                <a:gd name="f20" fmla="+- 0 0 f2"/>
                <a:gd name="f21" fmla="*/ f14 f1 1"/>
                <a:gd name="f22" fmla="?: f15 f5 1"/>
                <a:gd name="f23" fmla="?: f16 f6 1"/>
                <a:gd name="f24" fmla="?: f17 f7 1"/>
                <a:gd name="f25" fmla="*/ f10 f18 1"/>
                <a:gd name="f26" fmla="+- f8 f19 0"/>
                <a:gd name="f27" fmla="*/ f21 1 f4"/>
                <a:gd name="f28" fmla="*/ f22 1 21600"/>
                <a:gd name="f29" fmla="*/ f23 1 21600"/>
                <a:gd name="f30" fmla="*/ 21600 f22 1"/>
                <a:gd name="f31" fmla="*/ 21600 f23 1"/>
                <a:gd name="f32" fmla="+- 0 0 f25"/>
                <a:gd name="f33" fmla="+- f27 0 f2"/>
                <a:gd name="f34" fmla="min f29 f28"/>
                <a:gd name="f35" fmla="*/ f30 1 f24"/>
                <a:gd name="f36" fmla="*/ f31 1 f24"/>
                <a:gd name="f37" fmla="*/ f32 f1 1"/>
                <a:gd name="f38" fmla="*/ f37 1 f9"/>
                <a:gd name="f39" fmla="+- f36 0 f19"/>
                <a:gd name="f40" fmla="+- f35 0 f19"/>
                <a:gd name="f41" fmla="*/ f19 f34 1"/>
                <a:gd name="f42" fmla="*/ f8 f34 1"/>
                <a:gd name="f43" fmla="*/ f26 f34 1"/>
                <a:gd name="f44" fmla="*/ f36 f34 1"/>
                <a:gd name="f45" fmla="*/ f35 f34 1"/>
                <a:gd name="f46" fmla="*/ 10800 f34 1"/>
                <a:gd name="f47" fmla="+- f38 0 f2"/>
                <a:gd name="f48" fmla="+- f42 0 f43"/>
                <a:gd name="f49" fmla="+- f43 0 f42"/>
                <a:gd name="f50" fmla="*/ f39 f34 1"/>
                <a:gd name="f51" fmla="*/ f40 f34 1"/>
                <a:gd name="f52" fmla="cos 1 f47"/>
                <a:gd name="f53" fmla="abs f48"/>
                <a:gd name="f54" fmla="abs f49"/>
                <a:gd name="f55" fmla="?: f48 f20 f2"/>
                <a:gd name="f56" fmla="?: f48 f2 f20"/>
                <a:gd name="f57" fmla="?: f48 f3 f2"/>
                <a:gd name="f58" fmla="?: f48 f2 f3"/>
                <a:gd name="f59" fmla="+- f44 0 f50"/>
                <a:gd name="f60" fmla="?: f49 f20 f2"/>
                <a:gd name="f61" fmla="?: f49 f2 f20"/>
                <a:gd name="f62" fmla="+- f45 0 f51"/>
                <a:gd name="f63" fmla="+- f50 0 f44"/>
                <a:gd name="f64" fmla="+- f51 0 f45"/>
                <a:gd name="f65" fmla="?: f48 0 f1"/>
                <a:gd name="f66" fmla="?: f48 f1 0"/>
                <a:gd name="f67" fmla="+- 0 0 f52"/>
                <a:gd name="f68" fmla="?: f48 f58 f57"/>
                <a:gd name="f69" fmla="?: f48 f57 f58"/>
                <a:gd name="f70" fmla="?: f49 f56 f55"/>
                <a:gd name="f71" fmla="abs f59"/>
                <a:gd name="f72" fmla="?: f59 0 f1"/>
                <a:gd name="f73" fmla="?: f59 f1 0"/>
                <a:gd name="f74" fmla="?: f59 f60 f61"/>
                <a:gd name="f75" fmla="abs f62"/>
                <a:gd name="f76" fmla="abs f63"/>
                <a:gd name="f77" fmla="?: f62 f20 f2"/>
                <a:gd name="f78" fmla="?: f62 f2 f20"/>
                <a:gd name="f79" fmla="?: f62 f3 f2"/>
                <a:gd name="f80" fmla="?: f62 f2 f3"/>
                <a:gd name="f81" fmla="abs f64"/>
                <a:gd name="f82" fmla="?: f64 f20 f2"/>
                <a:gd name="f83" fmla="?: f64 f2 f20"/>
                <a:gd name="f84" fmla="?: f64 f66 f65"/>
                <a:gd name="f85" fmla="?: f64 f65 f66"/>
                <a:gd name="f86" fmla="*/ f19 f67 1"/>
                <a:gd name="f87" fmla="?: f49 f69 f68"/>
                <a:gd name="f88" fmla="?: f49 f73 f72"/>
                <a:gd name="f89" fmla="?: f49 f72 f73"/>
                <a:gd name="f90" fmla="?: f62 f80 f79"/>
                <a:gd name="f91" fmla="?: f62 f79 f80"/>
                <a:gd name="f92" fmla="?: f63 f78 f77"/>
                <a:gd name="f93" fmla="?: f48 f84 f85"/>
                <a:gd name="f94" fmla="?: f48 f82 f83"/>
                <a:gd name="f95" fmla="*/ f86 3163 1"/>
                <a:gd name="f96" fmla="?: f59 f88 f89"/>
                <a:gd name="f97" fmla="?: f63 f91 f90"/>
                <a:gd name="f98" fmla="*/ f95 1 7636"/>
                <a:gd name="f99" fmla="+- f8 f98 0"/>
                <a:gd name="f100" fmla="+- f35 0 f98"/>
                <a:gd name="f101" fmla="+- f36 0 f98"/>
                <a:gd name="f102" fmla="*/ f99 f34 1"/>
                <a:gd name="f103" fmla="*/ f100 f34 1"/>
                <a:gd name="f104" fmla="*/ f101 f34 1"/>
              </a:gdLst>
              <a:ahLst>
                <a:ahXY gdRefX="f0" minX="f8" maxX="f11">
                  <a:pos x="f41" y="f42"/>
                </a:ahXY>
              </a:ahLst>
              <a:cxnLst>
                <a:cxn ang="3cd4">
                  <a:pos x="hc" y="t"/>
                </a:cxn>
                <a:cxn ang="0">
                  <a:pos x="r" y="vc"/>
                </a:cxn>
                <a:cxn ang="cd4">
                  <a:pos x="hc" y="b"/>
                </a:cxn>
                <a:cxn ang="cd2">
                  <a:pos x="l" y="vc"/>
                </a:cxn>
                <a:cxn ang="f33">
                  <a:pos x="f46" y="f46"/>
                </a:cxn>
              </a:cxnLst>
              <a:rect l="f102" t="f102" r="f103" b="f104"/>
              <a:pathLst>
                <a:path>
                  <a:moveTo>
                    <a:pt x="f43" y="f42"/>
                  </a:moveTo>
                  <a:arcTo wR="f53" hR="f54" stAng="f87" swAng="f70"/>
                  <a:lnTo>
                    <a:pt x="f42" y="f50"/>
                  </a:lnTo>
                  <a:arcTo wR="f54" hR="f71" stAng="f96" swAng="f74"/>
                  <a:lnTo>
                    <a:pt x="f51" y="f44"/>
                  </a:lnTo>
                  <a:arcTo wR="f75" hR="f76" stAng="f97" swAng="f92"/>
                  <a:lnTo>
                    <a:pt x="f45" y="f43"/>
                  </a:lnTo>
                  <a:arcTo wR="f81" hR="f53" stAng="f93" swAng="f94"/>
                  <a:close/>
                </a:path>
              </a:pathLst>
            </a:custGeom>
            <a:solidFill>
              <a:srgbClr val="000000"/>
            </a:solidFill>
            <a:ln w="12600">
              <a:solidFill>
                <a:srgbClr val="666666"/>
              </a:solidFill>
              <a:prstDash val="solid"/>
              <a:round/>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sp>
          <p:nvSpPr>
            <p:cNvPr id="19" name="Freeform 18">
              <a:extLst>
                <a:ext uri="{FF2B5EF4-FFF2-40B4-BE49-F238E27FC236}">
                  <a16:creationId xmlns:a16="http://schemas.microsoft.com/office/drawing/2014/main" id="{0500BEFE-7587-6B46-BAB9-59FBE98FD6EE}"/>
                </a:ext>
              </a:extLst>
            </p:cNvPr>
            <p:cNvSpPr/>
            <p:nvPr/>
          </p:nvSpPr>
          <p:spPr>
            <a:xfrm>
              <a:off x="4127400" y="3085200"/>
              <a:ext cx="1254240" cy="38088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10800 f9 1"/>
                <a:gd name="f13" fmla="*/ f10 1 f2"/>
                <a:gd name="f14" fmla="+- f13 0 f1"/>
              </a:gdLst>
              <a:ahLst/>
              <a:cxnLst>
                <a:cxn ang="3cd4">
                  <a:pos x="hc" y="t"/>
                </a:cxn>
                <a:cxn ang="0">
                  <a:pos x="r" y="vc"/>
                </a:cxn>
                <a:cxn ang="cd4">
                  <a:pos x="hc" y="b"/>
                </a:cxn>
                <a:cxn ang="cd2">
                  <a:pos x="l" y="vc"/>
                </a:cxn>
                <a:cxn ang="f14">
                  <a:pos x="f11" y="f12"/>
                </a:cxn>
              </a:cxnLst>
              <a:rect l="l" t="t" r="r" b="b"/>
              <a:pathLst>
                <a:path w="21600" h="21600">
                  <a:moveTo>
                    <a:pt x="f5" y="f5"/>
                  </a:moveTo>
                  <a:lnTo>
                    <a:pt x="f6" y="f5"/>
                  </a:lnTo>
                  <a:lnTo>
                    <a:pt x="f6" y="f6"/>
                  </a:lnTo>
                  <a:lnTo>
                    <a:pt x="f5" y="f6"/>
                  </a:lnTo>
                  <a:lnTo>
                    <a:pt x="f5" y="f5"/>
                  </a:lnTo>
                  <a:close/>
                </a:path>
              </a:pathLst>
            </a:custGeom>
            <a:noFill/>
            <a:ln>
              <a:noFill/>
              <a:prstDash val="solid"/>
            </a:ln>
          </p:spPr>
          <p:txBody>
            <a:bodyPr wrap="square" lIns="46042" tIns="46042" rIns="81961" bIns="46042" anchor="ctr" anchorCtr="0" compatLnSpc="1">
              <a:noAutofit/>
            </a:bodyPr>
            <a:lstStyle/>
            <a:p>
              <a:pPr algn="ct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FFFFFF"/>
                  </a:solidFill>
                  <a:latin typeface="Optima" pitchFamily="2"/>
                  <a:ea typeface="Optima" pitchFamily="2"/>
                  <a:cs typeface="Optima" pitchFamily="2"/>
                </a:rPr>
                <a:t>expr 1</a:t>
              </a:r>
            </a:p>
          </p:txBody>
        </p:sp>
      </p:grpSp>
      <p:grpSp>
        <p:nvGrpSpPr>
          <p:cNvPr id="20" name="Group 19">
            <a:extLst>
              <a:ext uri="{FF2B5EF4-FFF2-40B4-BE49-F238E27FC236}">
                <a16:creationId xmlns:a16="http://schemas.microsoft.com/office/drawing/2014/main" id="{D0680C1B-A916-0F43-B5C7-50C140D9CDF3}"/>
              </a:ext>
            </a:extLst>
          </p:cNvPr>
          <p:cNvGrpSpPr/>
          <p:nvPr/>
        </p:nvGrpSpPr>
        <p:grpSpPr>
          <a:xfrm>
            <a:off x="5107568" y="2765466"/>
            <a:ext cx="1137665" cy="413072"/>
            <a:chOff x="5630759" y="3048840"/>
            <a:chExt cx="1254240" cy="455399"/>
          </a:xfrm>
        </p:grpSpPr>
        <p:sp>
          <p:nvSpPr>
            <p:cNvPr id="21" name="Freeform 20">
              <a:extLst>
                <a:ext uri="{FF2B5EF4-FFF2-40B4-BE49-F238E27FC236}">
                  <a16:creationId xmlns:a16="http://schemas.microsoft.com/office/drawing/2014/main" id="{F73D2FCA-D99A-5247-A763-1C70C7191885}"/>
                </a:ext>
              </a:extLst>
            </p:cNvPr>
            <p:cNvSpPr/>
            <p:nvPr/>
          </p:nvSpPr>
          <p:spPr>
            <a:xfrm>
              <a:off x="5630759" y="3048840"/>
              <a:ext cx="1254240" cy="455399"/>
            </a:xfrm>
            <a:custGeom>
              <a:avLst>
                <a:gd name="f0" fmla="val 75"/>
              </a:avLst>
              <a:gdLst>
                <a:gd name="f1" fmla="val 10800000"/>
                <a:gd name="f2" fmla="val 5400000"/>
                <a:gd name="f3" fmla="val 16200000"/>
                <a:gd name="f4" fmla="val 180"/>
                <a:gd name="f5" fmla="val w"/>
                <a:gd name="f6" fmla="val h"/>
                <a:gd name="f7" fmla="val ss"/>
                <a:gd name="f8" fmla="val 0"/>
                <a:gd name="f9" fmla="*/ 5419351 1 1725033"/>
                <a:gd name="f10" fmla="val 45"/>
                <a:gd name="f11" fmla="val 10800"/>
                <a:gd name="f12" fmla="val -2147483647"/>
                <a:gd name="f13" fmla="val 2147483647"/>
                <a:gd name="f14" fmla="+- 0 0 0"/>
                <a:gd name="f15" fmla="abs f5"/>
                <a:gd name="f16" fmla="abs f6"/>
                <a:gd name="f17" fmla="abs f7"/>
                <a:gd name="f18" fmla="*/ f9 1 180"/>
                <a:gd name="f19" fmla="pin 0 f0 10800"/>
                <a:gd name="f20" fmla="+- 0 0 f2"/>
                <a:gd name="f21" fmla="*/ f14 f1 1"/>
                <a:gd name="f22" fmla="?: f15 f5 1"/>
                <a:gd name="f23" fmla="?: f16 f6 1"/>
                <a:gd name="f24" fmla="?: f17 f7 1"/>
                <a:gd name="f25" fmla="*/ f10 f18 1"/>
                <a:gd name="f26" fmla="+- f8 f19 0"/>
                <a:gd name="f27" fmla="*/ f21 1 f4"/>
                <a:gd name="f28" fmla="*/ f22 1 21600"/>
                <a:gd name="f29" fmla="*/ f23 1 21600"/>
                <a:gd name="f30" fmla="*/ 21600 f22 1"/>
                <a:gd name="f31" fmla="*/ 21600 f23 1"/>
                <a:gd name="f32" fmla="+- 0 0 f25"/>
                <a:gd name="f33" fmla="+- f27 0 f2"/>
                <a:gd name="f34" fmla="min f29 f28"/>
                <a:gd name="f35" fmla="*/ f30 1 f24"/>
                <a:gd name="f36" fmla="*/ f31 1 f24"/>
                <a:gd name="f37" fmla="*/ f32 f1 1"/>
                <a:gd name="f38" fmla="*/ f37 1 f9"/>
                <a:gd name="f39" fmla="+- f36 0 f19"/>
                <a:gd name="f40" fmla="+- f35 0 f19"/>
                <a:gd name="f41" fmla="*/ f19 f34 1"/>
                <a:gd name="f42" fmla="*/ f8 f34 1"/>
                <a:gd name="f43" fmla="*/ f26 f34 1"/>
                <a:gd name="f44" fmla="*/ f36 f34 1"/>
                <a:gd name="f45" fmla="*/ f35 f34 1"/>
                <a:gd name="f46" fmla="*/ 10800 f34 1"/>
                <a:gd name="f47" fmla="+- f38 0 f2"/>
                <a:gd name="f48" fmla="+- f42 0 f43"/>
                <a:gd name="f49" fmla="+- f43 0 f42"/>
                <a:gd name="f50" fmla="*/ f39 f34 1"/>
                <a:gd name="f51" fmla="*/ f40 f34 1"/>
                <a:gd name="f52" fmla="cos 1 f47"/>
                <a:gd name="f53" fmla="abs f48"/>
                <a:gd name="f54" fmla="abs f49"/>
                <a:gd name="f55" fmla="?: f48 f20 f2"/>
                <a:gd name="f56" fmla="?: f48 f2 f20"/>
                <a:gd name="f57" fmla="?: f48 f3 f2"/>
                <a:gd name="f58" fmla="?: f48 f2 f3"/>
                <a:gd name="f59" fmla="+- f44 0 f50"/>
                <a:gd name="f60" fmla="?: f49 f20 f2"/>
                <a:gd name="f61" fmla="?: f49 f2 f20"/>
                <a:gd name="f62" fmla="+- f45 0 f51"/>
                <a:gd name="f63" fmla="+- f50 0 f44"/>
                <a:gd name="f64" fmla="+- f51 0 f45"/>
                <a:gd name="f65" fmla="?: f48 0 f1"/>
                <a:gd name="f66" fmla="?: f48 f1 0"/>
                <a:gd name="f67" fmla="+- 0 0 f52"/>
                <a:gd name="f68" fmla="?: f48 f58 f57"/>
                <a:gd name="f69" fmla="?: f48 f57 f58"/>
                <a:gd name="f70" fmla="?: f49 f56 f55"/>
                <a:gd name="f71" fmla="abs f59"/>
                <a:gd name="f72" fmla="?: f59 0 f1"/>
                <a:gd name="f73" fmla="?: f59 f1 0"/>
                <a:gd name="f74" fmla="?: f59 f60 f61"/>
                <a:gd name="f75" fmla="abs f62"/>
                <a:gd name="f76" fmla="abs f63"/>
                <a:gd name="f77" fmla="?: f62 f20 f2"/>
                <a:gd name="f78" fmla="?: f62 f2 f20"/>
                <a:gd name="f79" fmla="?: f62 f3 f2"/>
                <a:gd name="f80" fmla="?: f62 f2 f3"/>
                <a:gd name="f81" fmla="abs f64"/>
                <a:gd name="f82" fmla="?: f64 f20 f2"/>
                <a:gd name="f83" fmla="?: f64 f2 f20"/>
                <a:gd name="f84" fmla="?: f64 f66 f65"/>
                <a:gd name="f85" fmla="?: f64 f65 f66"/>
                <a:gd name="f86" fmla="*/ f19 f67 1"/>
                <a:gd name="f87" fmla="?: f49 f69 f68"/>
                <a:gd name="f88" fmla="?: f49 f73 f72"/>
                <a:gd name="f89" fmla="?: f49 f72 f73"/>
                <a:gd name="f90" fmla="?: f62 f80 f79"/>
                <a:gd name="f91" fmla="?: f62 f79 f80"/>
                <a:gd name="f92" fmla="?: f63 f78 f77"/>
                <a:gd name="f93" fmla="?: f48 f84 f85"/>
                <a:gd name="f94" fmla="?: f48 f82 f83"/>
                <a:gd name="f95" fmla="*/ f86 3163 1"/>
                <a:gd name="f96" fmla="?: f59 f88 f89"/>
                <a:gd name="f97" fmla="?: f63 f91 f90"/>
                <a:gd name="f98" fmla="*/ f95 1 7636"/>
                <a:gd name="f99" fmla="+- f8 f98 0"/>
                <a:gd name="f100" fmla="+- f35 0 f98"/>
                <a:gd name="f101" fmla="+- f36 0 f98"/>
                <a:gd name="f102" fmla="*/ f99 f34 1"/>
                <a:gd name="f103" fmla="*/ f100 f34 1"/>
                <a:gd name="f104" fmla="*/ f101 f34 1"/>
              </a:gdLst>
              <a:ahLst>
                <a:ahXY gdRefX="f0" minX="f8" maxX="f11">
                  <a:pos x="f41" y="f42"/>
                </a:ahXY>
              </a:ahLst>
              <a:cxnLst>
                <a:cxn ang="3cd4">
                  <a:pos x="hc" y="t"/>
                </a:cxn>
                <a:cxn ang="0">
                  <a:pos x="r" y="vc"/>
                </a:cxn>
                <a:cxn ang="cd4">
                  <a:pos x="hc" y="b"/>
                </a:cxn>
                <a:cxn ang="cd2">
                  <a:pos x="l" y="vc"/>
                </a:cxn>
                <a:cxn ang="f33">
                  <a:pos x="f46" y="f46"/>
                </a:cxn>
              </a:cxnLst>
              <a:rect l="f102" t="f102" r="f103" b="f104"/>
              <a:pathLst>
                <a:path>
                  <a:moveTo>
                    <a:pt x="f43" y="f42"/>
                  </a:moveTo>
                  <a:arcTo wR="f53" hR="f54" stAng="f87" swAng="f70"/>
                  <a:lnTo>
                    <a:pt x="f42" y="f50"/>
                  </a:lnTo>
                  <a:arcTo wR="f54" hR="f71" stAng="f96" swAng="f74"/>
                  <a:lnTo>
                    <a:pt x="f51" y="f44"/>
                  </a:lnTo>
                  <a:arcTo wR="f75" hR="f76" stAng="f97" swAng="f92"/>
                  <a:lnTo>
                    <a:pt x="f45" y="f43"/>
                  </a:lnTo>
                  <a:arcTo wR="f81" hR="f53" stAng="f93" swAng="f94"/>
                  <a:close/>
                </a:path>
              </a:pathLst>
            </a:custGeom>
            <a:solidFill>
              <a:srgbClr val="000000"/>
            </a:solidFill>
            <a:ln w="12600">
              <a:solidFill>
                <a:srgbClr val="666666"/>
              </a:solidFill>
              <a:prstDash val="solid"/>
              <a:round/>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sp>
          <p:nvSpPr>
            <p:cNvPr id="22" name="Freeform 21">
              <a:extLst>
                <a:ext uri="{FF2B5EF4-FFF2-40B4-BE49-F238E27FC236}">
                  <a16:creationId xmlns:a16="http://schemas.microsoft.com/office/drawing/2014/main" id="{6AFF7636-75D5-6746-9E16-FA06ABC98868}"/>
                </a:ext>
              </a:extLst>
            </p:cNvPr>
            <p:cNvSpPr/>
            <p:nvPr/>
          </p:nvSpPr>
          <p:spPr>
            <a:xfrm>
              <a:off x="5630759" y="3085200"/>
              <a:ext cx="1254240" cy="38088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10800 f9 1"/>
                <a:gd name="f13" fmla="*/ f10 1 f2"/>
                <a:gd name="f14" fmla="+- f13 0 f1"/>
              </a:gdLst>
              <a:ahLst/>
              <a:cxnLst>
                <a:cxn ang="3cd4">
                  <a:pos x="hc" y="t"/>
                </a:cxn>
                <a:cxn ang="0">
                  <a:pos x="r" y="vc"/>
                </a:cxn>
                <a:cxn ang="cd4">
                  <a:pos x="hc" y="b"/>
                </a:cxn>
                <a:cxn ang="cd2">
                  <a:pos x="l" y="vc"/>
                </a:cxn>
                <a:cxn ang="f14">
                  <a:pos x="f11" y="f12"/>
                </a:cxn>
              </a:cxnLst>
              <a:rect l="l" t="t" r="r" b="b"/>
              <a:pathLst>
                <a:path w="21600" h="21600">
                  <a:moveTo>
                    <a:pt x="f5" y="f5"/>
                  </a:moveTo>
                  <a:lnTo>
                    <a:pt x="f6" y="f5"/>
                  </a:lnTo>
                  <a:lnTo>
                    <a:pt x="f6" y="f6"/>
                  </a:lnTo>
                  <a:lnTo>
                    <a:pt x="f5" y="f6"/>
                  </a:lnTo>
                  <a:lnTo>
                    <a:pt x="f5" y="f5"/>
                  </a:lnTo>
                  <a:close/>
                </a:path>
              </a:pathLst>
            </a:custGeom>
            <a:noFill/>
            <a:ln>
              <a:noFill/>
              <a:prstDash val="solid"/>
            </a:ln>
          </p:spPr>
          <p:txBody>
            <a:bodyPr wrap="square" lIns="46042" tIns="46042" rIns="81961" bIns="46042" anchor="ctr" anchorCtr="0" compatLnSpc="1">
              <a:noAutofit/>
            </a:bodyPr>
            <a:lstStyle/>
            <a:p>
              <a:pPr algn="ct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FFFFFF"/>
                  </a:solidFill>
                  <a:latin typeface="Optima" pitchFamily="2"/>
                  <a:ea typeface="Optima" pitchFamily="2"/>
                  <a:cs typeface="Optima" pitchFamily="2"/>
                </a:rPr>
                <a:t>expr 2</a:t>
              </a:r>
            </a:p>
          </p:txBody>
        </p:sp>
      </p:grpSp>
      <p:sp>
        <p:nvSpPr>
          <p:cNvPr id="23" name="Straight Connector 22">
            <a:extLst>
              <a:ext uri="{FF2B5EF4-FFF2-40B4-BE49-F238E27FC236}">
                <a16:creationId xmlns:a16="http://schemas.microsoft.com/office/drawing/2014/main" id="{C36799BF-B20E-504D-BE04-06913CA98438}"/>
              </a:ext>
            </a:extLst>
          </p:cNvPr>
          <p:cNvSpPr/>
          <p:nvPr/>
        </p:nvSpPr>
        <p:spPr>
          <a:xfrm flipV="1">
            <a:off x="4266729" y="3178211"/>
            <a:ext cx="1306" cy="609976"/>
          </a:xfrm>
          <a:prstGeom prst="line">
            <a:avLst/>
          </a:prstGeom>
          <a:noFill/>
          <a:ln w="12600">
            <a:solidFill>
              <a:srgbClr val="666666"/>
            </a:solidFill>
            <a:prstDash val="solid"/>
            <a:round/>
            <a:tailEnd type="arrow"/>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sp>
        <p:nvSpPr>
          <p:cNvPr id="24" name="Straight Connector 23">
            <a:extLst>
              <a:ext uri="{FF2B5EF4-FFF2-40B4-BE49-F238E27FC236}">
                <a16:creationId xmlns:a16="http://schemas.microsoft.com/office/drawing/2014/main" id="{55D19C73-394A-8F4E-A339-499C7E3987FD}"/>
              </a:ext>
            </a:extLst>
          </p:cNvPr>
          <p:cNvSpPr/>
          <p:nvPr/>
        </p:nvSpPr>
        <p:spPr>
          <a:xfrm flipV="1">
            <a:off x="5660727" y="3178211"/>
            <a:ext cx="1306" cy="609976"/>
          </a:xfrm>
          <a:prstGeom prst="line">
            <a:avLst/>
          </a:prstGeom>
          <a:noFill/>
          <a:ln w="12600">
            <a:solidFill>
              <a:srgbClr val="666666"/>
            </a:solidFill>
            <a:prstDash val="solid"/>
            <a:round/>
            <a:tailEnd type="arrow"/>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grpSp>
        <p:nvGrpSpPr>
          <p:cNvPr id="25" name="Group 24">
            <a:extLst>
              <a:ext uri="{FF2B5EF4-FFF2-40B4-BE49-F238E27FC236}">
                <a16:creationId xmlns:a16="http://schemas.microsoft.com/office/drawing/2014/main" id="{6F38CF2C-79CB-BE48-98A3-91A94D6CFF74}"/>
              </a:ext>
            </a:extLst>
          </p:cNvPr>
          <p:cNvGrpSpPr/>
          <p:nvPr/>
        </p:nvGrpSpPr>
        <p:grpSpPr>
          <a:xfrm>
            <a:off x="3732510" y="3791453"/>
            <a:ext cx="1137665" cy="827451"/>
            <a:chOff x="4114800" y="4179959"/>
            <a:chExt cx="1254240" cy="912239"/>
          </a:xfrm>
        </p:grpSpPr>
        <p:sp>
          <p:nvSpPr>
            <p:cNvPr id="26" name="Freeform 25">
              <a:extLst>
                <a:ext uri="{FF2B5EF4-FFF2-40B4-BE49-F238E27FC236}">
                  <a16:creationId xmlns:a16="http://schemas.microsoft.com/office/drawing/2014/main" id="{BDCB5979-EC2D-B24E-AD02-0875CDED0985}"/>
                </a:ext>
              </a:extLst>
            </p:cNvPr>
            <p:cNvSpPr/>
            <p:nvPr/>
          </p:nvSpPr>
          <p:spPr>
            <a:xfrm>
              <a:off x="4114800" y="4179959"/>
              <a:ext cx="1254240" cy="912239"/>
            </a:xfrm>
            <a:custGeom>
              <a:avLst>
                <a:gd name="f0" fmla="val 37"/>
              </a:avLst>
              <a:gdLst>
                <a:gd name="f1" fmla="val 10800000"/>
                <a:gd name="f2" fmla="val 5400000"/>
                <a:gd name="f3" fmla="val 16200000"/>
                <a:gd name="f4" fmla="val 180"/>
                <a:gd name="f5" fmla="val w"/>
                <a:gd name="f6" fmla="val h"/>
                <a:gd name="f7" fmla="val ss"/>
                <a:gd name="f8" fmla="val 0"/>
                <a:gd name="f9" fmla="*/ 5419351 1 1725033"/>
                <a:gd name="f10" fmla="val 45"/>
                <a:gd name="f11" fmla="val 10800"/>
                <a:gd name="f12" fmla="val -2147483647"/>
                <a:gd name="f13" fmla="val 2147483647"/>
                <a:gd name="f14" fmla="+- 0 0 0"/>
                <a:gd name="f15" fmla="abs f5"/>
                <a:gd name="f16" fmla="abs f6"/>
                <a:gd name="f17" fmla="abs f7"/>
                <a:gd name="f18" fmla="*/ f9 1 180"/>
                <a:gd name="f19" fmla="pin 0 f0 10800"/>
                <a:gd name="f20" fmla="+- 0 0 f2"/>
                <a:gd name="f21" fmla="*/ f14 f1 1"/>
                <a:gd name="f22" fmla="?: f15 f5 1"/>
                <a:gd name="f23" fmla="?: f16 f6 1"/>
                <a:gd name="f24" fmla="?: f17 f7 1"/>
                <a:gd name="f25" fmla="*/ f10 f18 1"/>
                <a:gd name="f26" fmla="+- f8 f19 0"/>
                <a:gd name="f27" fmla="*/ f21 1 f4"/>
                <a:gd name="f28" fmla="*/ f22 1 21600"/>
                <a:gd name="f29" fmla="*/ f23 1 21600"/>
                <a:gd name="f30" fmla="*/ 21600 f22 1"/>
                <a:gd name="f31" fmla="*/ 21600 f23 1"/>
                <a:gd name="f32" fmla="+- 0 0 f25"/>
                <a:gd name="f33" fmla="+- f27 0 f2"/>
                <a:gd name="f34" fmla="min f29 f28"/>
                <a:gd name="f35" fmla="*/ f30 1 f24"/>
                <a:gd name="f36" fmla="*/ f31 1 f24"/>
                <a:gd name="f37" fmla="*/ f32 f1 1"/>
                <a:gd name="f38" fmla="*/ f37 1 f9"/>
                <a:gd name="f39" fmla="+- f36 0 f19"/>
                <a:gd name="f40" fmla="+- f35 0 f19"/>
                <a:gd name="f41" fmla="*/ f19 f34 1"/>
                <a:gd name="f42" fmla="*/ f8 f34 1"/>
                <a:gd name="f43" fmla="*/ f26 f34 1"/>
                <a:gd name="f44" fmla="*/ f36 f34 1"/>
                <a:gd name="f45" fmla="*/ f35 f34 1"/>
                <a:gd name="f46" fmla="*/ 10800 f34 1"/>
                <a:gd name="f47" fmla="+- f38 0 f2"/>
                <a:gd name="f48" fmla="+- f42 0 f43"/>
                <a:gd name="f49" fmla="+- f43 0 f42"/>
                <a:gd name="f50" fmla="*/ f39 f34 1"/>
                <a:gd name="f51" fmla="*/ f40 f34 1"/>
                <a:gd name="f52" fmla="cos 1 f47"/>
                <a:gd name="f53" fmla="abs f48"/>
                <a:gd name="f54" fmla="abs f49"/>
                <a:gd name="f55" fmla="?: f48 f20 f2"/>
                <a:gd name="f56" fmla="?: f48 f2 f20"/>
                <a:gd name="f57" fmla="?: f48 f3 f2"/>
                <a:gd name="f58" fmla="?: f48 f2 f3"/>
                <a:gd name="f59" fmla="+- f44 0 f50"/>
                <a:gd name="f60" fmla="?: f49 f20 f2"/>
                <a:gd name="f61" fmla="?: f49 f2 f20"/>
                <a:gd name="f62" fmla="+- f45 0 f51"/>
                <a:gd name="f63" fmla="+- f50 0 f44"/>
                <a:gd name="f64" fmla="+- f51 0 f45"/>
                <a:gd name="f65" fmla="?: f48 0 f1"/>
                <a:gd name="f66" fmla="?: f48 f1 0"/>
                <a:gd name="f67" fmla="+- 0 0 f52"/>
                <a:gd name="f68" fmla="?: f48 f58 f57"/>
                <a:gd name="f69" fmla="?: f48 f57 f58"/>
                <a:gd name="f70" fmla="?: f49 f56 f55"/>
                <a:gd name="f71" fmla="abs f59"/>
                <a:gd name="f72" fmla="?: f59 0 f1"/>
                <a:gd name="f73" fmla="?: f59 f1 0"/>
                <a:gd name="f74" fmla="?: f59 f60 f61"/>
                <a:gd name="f75" fmla="abs f62"/>
                <a:gd name="f76" fmla="abs f63"/>
                <a:gd name="f77" fmla="?: f62 f20 f2"/>
                <a:gd name="f78" fmla="?: f62 f2 f20"/>
                <a:gd name="f79" fmla="?: f62 f3 f2"/>
                <a:gd name="f80" fmla="?: f62 f2 f3"/>
                <a:gd name="f81" fmla="abs f64"/>
                <a:gd name="f82" fmla="?: f64 f20 f2"/>
                <a:gd name="f83" fmla="?: f64 f2 f20"/>
                <a:gd name="f84" fmla="?: f64 f66 f65"/>
                <a:gd name="f85" fmla="?: f64 f65 f66"/>
                <a:gd name="f86" fmla="*/ f19 f67 1"/>
                <a:gd name="f87" fmla="?: f49 f69 f68"/>
                <a:gd name="f88" fmla="?: f49 f73 f72"/>
                <a:gd name="f89" fmla="?: f49 f72 f73"/>
                <a:gd name="f90" fmla="?: f62 f80 f79"/>
                <a:gd name="f91" fmla="?: f62 f79 f80"/>
                <a:gd name="f92" fmla="?: f63 f78 f77"/>
                <a:gd name="f93" fmla="?: f48 f84 f85"/>
                <a:gd name="f94" fmla="?: f48 f82 f83"/>
                <a:gd name="f95" fmla="*/ f86 3163 1"/>
                <a:gd name="f96" fmla="?: f59 f88 f89"/>
                <a:gd name="f97" fmla="?: f63 f91 f90"/>
                <a:gd name="f98" fmla="*/ f95 1 7636"/>
                <a:gd name="f99" fmla="+- f8 f98 0"/>
                <a:gd name="f100" fmla="+- f35 0 f98"/>
                <a:gd name="f101" fmla="+- f36 0 f98"/>
                <a:gd name="f102" fmla="*/ f99 f34 1"/>
                <a:gd name="f103" fmla="*/ f100 f34 1"/>
                <a:gd name="f104" fmla="*/ f101 f34 1"/>
              </a:gdLst>
              <a:ahLst>
                <a:ahXY gdRefX="f0" minX="f8" maxX="f11">
                  <a:pos x="f41" y="f42"/>
                </a:ahXY>
              </a:ahLst>
              <a:cxnLst>
                <a:cxn ang="3cd4">
                  <a:pos x="hc" y="t"/>
                </a:cxn>
                <a:cxn ang="0">
                  <a:pos x="r" y="vc"/>
                </a:cxn>
                <a:cxn ang="cd4">
                  <a:pos x="hc" y="b"/>
                </a:cxn>
                <a:cxn ang="cd2">
                  <a:pos x="l" y="vc"/>
                </a:cxn>
                <a:cxn ang="f33">
                  <a:pos x="f46" y="f46"/>
                </a:cxn>
              </a:cxnLst>
              <a:rect l="f102" t="f102" r="f103" b="f104"/>
              <a:pathLst>
                <a:path>
                  <a:moveTo>
                    <a:pt x="f43" y="f42"/>
                  </a:moveTo>
                  <a:arcTo wR="f53" hR="f54" stAng="f87" swAng="f70"/>
                  <a:lnTo>
                    <a:pt x="f42" y="f50"/>
                  </a:lnTo>
                  <a:arcTo wR="f54" hR="f71" stAng="f96" swAng="f74"/>
                  <a:lnTo>
                    <a:pt x="f51" y="f44"/>
                  </a:lnTo>
                  <a:arcTo wR="f75" hR="f76" stAng="f97" swAng="f92"/>
                  <a:lnTo>
                    <a:pt x="f45" y="f43"/>
                  </a:lnTo>
                  <a:arcTo wR="f81" hR="f53" stAng="f93" swAng="f94"/>
                  <a:close/>
                </a:path>
              </a:pathLst>
            </a:custGeom>
            <a:solidFill>
              <a:srgbClr val="000000"/>
            </a:solidFill>
            <a:ln w="12600">
              <a:solidFill>
                <a:srgbClr val="666666"/>
              </a:solidFill>
              <a:prstDash val="solid"/>
              <a:round/>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sp>
          <p:nvSpPr>
            <p:cNvPr id="27" name="Freeform 26">
              <a:extLst>
                <a:ext uri="{FF2B5EF4-FFF2-40B4-BE49-F238E27FC236}">
                  <a16:creationId xmlns:a16="http://schemas.microsoft.com/office/drawing/2014/main" id="{D680B5B6-DCE7-394C-AA9D-0BCEF6A5FA78}"/>
                </a:ext>
              </a:extLst>
            </p:cNvPr>
            <p:cNvSpPr/>
            <p:nvPr/>
          </p:nvSpPr>
          <p:spPr>
            <a:xfrm>
              <a:off x="4114800" y="4254480"/>
              <a:ext cx="1254240" cy="761759"/>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10800 f9 1"/>
                <a:gd name="f13" fmla="*/ f10 1 f2"/>
                <a:gd name="f14" fmla="+- f13 0 f1"/>
              </a:gdLst>
              <a:ahLst/>
              <a:cxnLst>
                <a:cxn ang="3cd4">
                  <a:pos x="hc" y="t"/>
                </a:cxn>
                <a:cxn ang="0">
                  <a:pos x="r" y="vc"/>
                </a:cxn>
                <a:cxn ang="cd4">
                  <a:pos x="hc" y="b"/>
                </a:cxn>
                <a:cxn ang="cd2">
                  <a:pos x="l" y="vc"/>
                </a:cxn>
                <a:cxn ang="f14">
                  <a:pos x="f11" y="f12"/>
                </a:cxn>
              </a:cxnLst>
              <a:rect l="l" t="t" r="r" b="b"/>
              <a:pathLst>
                <a:path w="21600" h="21600">
                  <a:moveTo>
                    <a:pt x="f5" y="f5"/>
                  </a:moveTo>
                  <a:lnTo>
                    <a:pt x="f6" y="f5"/>
                  </a:lnTo>
                  <a:lnTo>
                    <a:pt x="f6" y="f6"/>
                  </a:lnTo>
                  <a:lnTo>
                    <a:pt x="f5" y="f6"/>
                  </a:lnTo>
                  <a:lnTo>
                    <a:pt x="f5" y="f5"/>
                  </a:lnTo>
                  <a:close/>
                </a:path>
              </a:pathLst>
            </a:custGeom>
            <a:noFill/>
            <a:ln>
              <a:noFill/>
              <a:prstDash val="solid"/>
            </a:ln>
          </p:spPr>
          <p:txBody>
            <a:bodyPr wrap="square" lIns="46042" tIns="46042" rIns="81961" bIns="46042" anchor="ctr" anchorCtr="0" compatLnSpc="1">
              <a:noAutofit/>
            </a:bodyPr>
            <a:lstStyle/>
            <a:p>
              <a:pPr algn="ct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FFFFFF"/>
                  </a:solidFill>
                  <a:latin typeface="Optima" pitchFamily="2"/>
                  <a:ea typeface="Optima" pitchFamily="2"/>
                  <a:cs typeface="Optima" pitchFamily="2"/>
                </a:rPr>
                <a:t>John eats</a:t>
              </a:r>
            </a:p>
            <a:p>
              <a:pPr algn="ct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FFFFFF"/>
                  </a:solidFill>
                  <a:latin typeface="Optima" pitchFamily="2"/>
                  <a:ea typeface="Optima" pitchFamily="2"/>
                  <a:cs typeface="Optima" pitchFamily="2"/>
                </a:rPr>
                <a:t>sandwich</a:t>
              </a:r>
            </a:p>
          </p:txBody>
        </p:sp>
      </p:grpSp>
      <p:grpSp>
        <p:nvGrpSpPr>
          <p:cNvPr id="28" name="Group 27">
            <a:extLst>
              <a:ext uri="{FF2B5EF4-FFF2-40B4-BE49-F238E27FC236}">
                <a16:creationId xmlns:a16="http://schemas.microsoft.com/office/drawing/2014/main" id="{28FE914F-1923-4043-8BA7-20D0917CB6C3}"/>
              </a:ext>
            </a:extLst>
          </p:cNvPr>
          <p:cNvGrpSpPr/>
          <p:nvPr/>
        </p:nvGrpSpPr>
        <p:grpSpPr>
          <a:xfrm>
            <a:off x="5094834" y="3791453"/>
            <a:ext cx="1137338" cy="827451"/>
            <a:chOff x="5616720" y="4179959"/>
            <a:chExt cx="1253880" cy="912239"/>
          </a:xfrm>
        </p:grpSpPr>
        <p:sp>
          <p:nvSpPr>
            <p:cNvPr id="29" name="Freeform 28">
              <a:extLst>
                <a:ext uri="{FF2B5EF4-FFF2-40B4-BE49-F238E27FC236}">
                  <a16:creationId xmlns:a16="http://schemas.microsoft.com/office/drawing/2014/main" id="{EFA11860-E5FF-D947-83E5-468268824D3D}"/>
                </a:ext>
              </a:extLst>
            </p:cNvPr>
            <p:cNvSpPr/>
            <p:nvPr/>
          </p:nvSpPr>
          <p:spPr>
            <a:xfrm>
              <a:off x="5616720" y="4179959"/>
              <a:ext cx="1253880" cy="912239"/>
            </a:xfrm>
            <a:custGeom>
              <a:avLst>
                <a:gd name="f0" fmla="val 37"/>
              </a:avLst>
              <a:gdLst>
                <a:gd name="f1" fmla="val 10800000"/>
                <a:gd name="f2" fmla="val 5400000"/>
                <a:gd name="f3" fmla="val 16200000"/>
                <a:gd name="f4" fmla="val 180"/>
                <a:gd name="f5" fmla="val w"/>
                <a:gd name="f6" fmla="val h"/>
                <a:gd name="f7" fmla="val ss"/>
                <a:gd name="f8" fmla="val 0"/>
                <a:gd name="f9" fmla="*/ 5419351 1 1725033"/>
                <a:gd name="f10" fmla="val 45"/>
                <a:gd name="f11" fmla="val 10800"/>
                <a:gd name="f12" fmla="val -2147483647"/>
                <a:gd name="f13" fmla="val 2147483647"/>
                <a:gd name="f14" fmla="+- 0 0 0"/>
                <a:gd name="f15" fmla="abs f5"/>
                <a:gd name="f16" fmla="abs f6"/>
                <a:gd name="f17" fmla="abs f7"/>
                <a:gd name="f18" fmla="*/ f9 1 180"/>
                <a:gd name="f19" fmla="pin 0 f0 10800"/>
                <a:gd name="f20" fmla="+- 0 0 f2"/>
                <a:gd name="f21" fmla="*/ f14 f1 1"/>
                <a:gd name="f22" fmla="?: f15 f5 1"/>
                <a:gd name="f23" fmla="?: f16 f6 1"/>
                <a:gd name="f24" fmla="?: f17 f7 1"/>
                <a:gd name="f25" fmla="*/ f10 f18 1"/>
                <a:gd name="f26" fmla="+- f8 f19 0"/>
                <a:gd name="f27" fmla="*/ f21 1 f4"/>
                <a:gd name="f28" fmla="*/ f22 1 21600"/>
                <a:gd name="f29" fmla="*/ f23 1 21600"/>
                <a:gd name="f30" fmla="*/ 21600 f22 1"/>
                <a:gd name="f31" fmla="*/ 21600 f23 1"/>
                <a:gd name="f32" fmla="+- 0 0 f25"/>
                <a:gd name="f33" fmla="+- f27 0 f2"/>
                <a:gd name="f34" fmla="min f29 f28"/>
                <a:gd name="f35" fmla="*/ f30 1 f24"/>
                <a:gd name="f36" fmla="*/ f31 1 f24"/>
                <a:gd name="f37" fmla="*/ f32 f1 1"/>
                <a:gd name="f38" fmla="*/ f37 1 f9"/>
                <a:gd name="f39" fmla="+- f36 0 f19"/>
                <a:gd name="f40" fmla="+- f35 0 f19"/>
                <a:gd name="f41" fmla="*/ f19 f34 1"/>
                <a:gd name="f42" fmla="*/ f8 f34 1"/>
                <a:gd name="f43" fmla="*/ f26 f34 1"/>
                <a:gd name="f44" fmla="*/ f36 f34 1"/>
                <a:gd name="f45" fmla="*/ f35 f34 1"/>
                <a:gd name="f46" fmla="*/ 10800 f34 1"/>
                <a:gd name="f47" fmla="+- f38 0 f2"/>
                <a:gd name="f48" fmla="+- f42 0 f43"/>
                <a:gd name="f49" fmla="+- f43 0 f42"/>
                <a:gd name="f50" fmla="*/ f39 f34 1"/>
                <a:gd name="f51" fmla="*/ f40 f34 1"/>
                <a:gd name="f52" fmla="cos 1 f47"/>
                <a:gd name="f53" fmla="abs f48"/>
                <a:gd name="f54" fmla="abs f49"/>
                <a:gd name="f55" fmla="?: f48 f20 f2"/>
                <a:gd name="f56" fmla="?: f48 f2 f20"/>
                <a:gd name="f57" fmla="?: f48 f3 f2"/>
                <a:gd name="f58" fmla="?: f48 f2 f3"/>
                <a:gd name="f59" fmla="+- f44 0 f50"/>
                <a:gd name="f60" fmla="?: f49 f20 f2"/>
                <a:gd name="f61" fmla="?: f49 f2 f20"/>
                <a:gd name="f62" fmla="+- f45 0 f51"/>
                <a:gd name="f63" fmla="+- f50 0 f44"/>
                <a:gd name="f64" fmla="+- f51 0 f45"/>
                <a:gd name="f65" fmla="?: f48 0 f1"/>
                <a:gd name="f66" fmla="?: f48 f1 0"/>
                <a:gd name="f67" fmla="+- 0 0 f52"/>
                <a:gd name="f68" fmla="?: f48 f58 f57"/>
                <a:gd name="f69" fmla="?: f48 f57 f58"/>
                <a:gd name="f70" fmla="?: f49 f56 f55"/>
                <a:gd name="f71" fmla="abs f59"/>
                <a:gd name="f72" fmla="?: f59 0 f1"/>
                <a:gd name="f73" fmla="?: f59 f1 0"/>
                <a:gd name="f74" fmla="?: f59 f60 f61"/>
                <a:gd name="f75" fmla="abs f62"/>
                <a:gd name="f76" fmla="abs f63"/>
                <a:gd name="f77" fmla="?: f62 f20 f2"/>
                <a:gd name="f78" fmla="?: f62 f2 f20"/>
                <a:gd name="f79" fmla="?: f62 f3 f2"/>
                <a:gd name="f80" fmla="?: f62 f2 f3"/>
                <a:gd name="f81" fmla="abs f64"/>
                <a:gd name="f82" fmla="?: f64 f20 f2"/>
                <a:gd name="f83" fmla="?: f64 f2 f20"/>
                <a:gd name="f84" fmla="?: f64 f66 f65"/>
                <a:gd name="f85" fmla="?: f64 f65 f66"/>
                <a:gd name="f86" fmla="*/ f19 f67 1"/>
                <a:gd name="f87" fmla="?: f49 f69 f68"/>
                <a:gd name="f88" fmla="?: f49 f73 f72"/>
                <a:gd name="f89" fmla="?: f49 f72 f73"/>
                <a:gd name="f90" fmla="?: f62 f80 f79"/>
                <a:gd name="f91" fmla="?: f62 f79 f80"/>
                <a:gd name="f92" fmla="?: f63 f78 f77"/>
                <a:gd name="f93" fmla="?: f48 f84 f85"/>
                <a:gd name="f94" fmla="?: f48 f82 f83"/>
                <a:gd name="f95" fmla="*/ f86 3163 1"/>
                <a:gd name="f96" fmla="?: f59 f88 f89"/>
                <a:gd name="f97" fmla="?: f63 f91 f90"/>
                <a:gd name="f98" fmla="*/ f95 1 7636"/>
                <a:gd name="f99" fmla="+- f8 f98 0"/>
                <a:gd name="f100" fmla="+- f35 0 f98"/>
                <a:gd name="f101" fmla="+- f36 0 f98"/>
                <a:gd name="f102" fmla="*/ f99 f34 1"/>
                <a:gd name="f103" fmla="*/ f100 f34 1"/>
                <a:gd name="f104" fmla="*/ f101 f34 1"/>
              </a:gdLst>
              <a:ahLst>
                <a:ahXY gdRefX="f0" minX="f8" maxX="f11">
                  <a:pos x="f41" y="f42"/>
                </a:ahXY>
              </a:ahLst>
              <a:cxnLst>
                <a:cxn ang="3cd4">
                  <a:pos x="hc" y="t"/>
                </a:cxn>
                <a:cxn ang="0">
                  <a:pos x="r" y="vc"/>
                </a:cxn>
                <a:cxn ang="cd4">
                  <a:pos x="hc" y="b"/>
                </a:cxn>
                <a:cxn ang="cd2">
                  <a:pos x="l" y="vc"/>
                </a:cxn>
                <a:cxn ang="f33">
                  <a:pos x="f46" y="f46"/>
                </a:cxn>
              </a:cxnLst>
              <a:rect l="f102" t="f102" r="f103" b="f104"/>
              <a:pathLst>
                <a:path>
                  <a:moveTo>
                    <a:pt x="f43" y="f42"/>
                  </a:moveTo>
                  <a:arcTo wR="f53" hR="f54" stAng="f87" swAng="f70"/>
                  <a:lnTo>
                    <a:pt x="f42" y="f50"/>
                  </a:lnTo>
                  <a:arcTo wR="f54" hR="f71" stAng="f96" swAng="f74"/>
                  <a:lnTo>
                    <a:pt x="f51" y="f44"/>
                  </a:lnTo>
                  <a:arcTo wR="f75" hR="f76" stAng="f97" swAng="f92"/>
                  <a:lnTo>
                    <a:pt x="f45" y="f43"/>
                  </a:lnTo>
                  <a:arcTo wR="f81" hR="f53" stAng="f93" swAng="f94"/>
                  <a:close/>
                </a:path>
              </a:pathLst>
            </a:custGeom>
            <a:solidFill>
              <a:srgbClr val="000000"/>
            </a:solidFill>
            <a:ln w="12600">
              <a:solidFill>
                <a:srgbClr val="666666"/>
              </a:solidFill>
              <a:prstDash val="solid"/>
              <a:round/>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sp>
          <p:nvSpPr>
            <p:cNvPr id="30" name="Freeform 29">
              <a:extLst>
                <a:ext uri="{FF2B5EF4-FFF2-40B4-BE49-F238E27FC236}">
                  <a16:creationId xmlns:a16="http://schemas.microsoft.com/office/drawing/2014/main" id="{6A7A3DE0-D207-264C-BE39-DEE2D246F87D}"/>
                </a:ext>
              </a:extLst>
            </p:cNvPr>
            <p:cNvSpPr/>
            <p:nvPr/>
          </p:nvSpPr>
          <p:spPr>
            <a:xfrm>
              <a:off x="5616720" y="4254480"/>
              <a:ext cx="1253880" cy="761759"/>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10800 f9 1"/>
                <a:gd name="f13" fmla="*/ f10 1 f2"/>
                <a:gd name="f14" fmla="+- f13 0 f1"/>
              </a:gdLst>
              <a:ahLst/>
              <a:cxnLst>
                <a:cxn ang="3cd4">
                  <a:pos x="hc" y="t"/>
                </a:cxn>
                <a:cxn ang="0">
                  <a:pos x="r" y="vc"/>
                </a:cxn>
                <a:cxn ang="cd4">
                  <a:pos x="hc" y="b"/>
                </a:cxn>
                <a:cxn ang="cd2">
                  <a:pos x="l" y="vc"/>
                </a:cxn>
                <a:cxn ang="f14">
                  <a:pos x="f11" y="f12"/>
                </a:cxn>
              </a:cxnLst>
              <a:rect l="l" t="t" r="r" b="b"/>
              <a:pathLst>
                <a:path w="21600" h="21600">
                  <a:moveTo>
                    <a:pt x="f5" y="f5"/>
                  </a:moveTo>
                  <a:lnTo>
                    <a:pt x="f6" y="f5"/>
                  </a:lnTo>
                  <a:lnTo>
                    <a:pt x="f6" y="f6"/>
                  </a:lnTo>
                  <a:lnTo>
                    <a:pt x="f5" y="f6"/>
                  </a:lnTo>
                  <a:lnTo>
                    <a:pt x="f5" y="f5"/>
                  </a:lnTo>
                  <a:close/>
                </a:path>
              </a:pathLst>
            </a:custGeom>
            <a:noFill/>
            <a:ln>
              <a:noFill/>
              <a:prstDash val="solid"/>
            </a:ln>
          </p:spPr>
          <p:txBody>
            <a:bodyPr wrap="square" lIns="46042" tIns="46042" rIns="81961" bIns="46042" anchor="ctr" anchorCtr="0" compatLnSpc="1">
              <a:noAutofit/>
            </a:bodyPr>
            <a:lstStyle/>
            <a:p>
              <a:pPr algn="ct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FFFFFF"/>
                  </a:solidFill>
                  <a:latin typeface="Optima" pitchFamily="2"/>
                  <a:ea typeface="Optima" pitchFamily="2"/>
                  <a:cs typeface="Optima" pitchFamily="2"/>
                </a:rPr>
                <a:t>John dies</a:t>
              </a:r>
            </a:p>
          </p:txBody>
        </p:sp>
      </p:grpSp>
      <p:grpSp>
        <p:nvGrpSpPr>
          <p:cNvPr id="31" name="Group 30">
            <a:extLst>
              <a:ext uri="{FF2B5EF4-FFF2-40B4-BE49-F238E27FC236}">
                <a16:creationId xmlns:a16="http://schemas.microsoft.com/office/drawing/2014/main" id="{EF2C102D-E402-4948-9183-4FE8A1A2D71E}"/>
              </a:ext>
            </a:extLst>
          </p:cNvPr>
          <p:cNvGrpSpPr/>
          <p:nvPr/>
        </p:nvGrpSpPr>
        <p:grpSpPr>
          <a:xfrm>
            <a:off x="6479362" y="2765466"/>
            <a:ext cx="1137665" cy="413072"/>
            <a:chOff x="7143120" y="3048840"/>
            <a:chExt cx="1254240" cy="455399"/>
          </a:xfrm>
        </p:grpSpPr>
        <p:sp>
          <p:nvSpPr>
            <p:cNvPr id="32" name="Freeform 31">
              <a:extLst>
                <a:ext uri="{FF2B5EF4-FFF2-40B4-BE49-F238E27FC236}">
                  <a16:creationId xmlns:a16="http://schemas.microsoft.com/office/drawing/2014/main" id="{A8EDC165-AEBE-D446-B748-50509D9FCEBE}"/>
                </a:ext>
              </a:extLst>
            </p:cNvPr>
            <p:cNvSpPr/>
            <p:nvPr/>
          </p:nvSpPr>
          <p:spPr>
            <a:xfrm>
              <a:off x="7143120" y="3048840"/>
              <a:ext cx="1254240" cy="455399"/>
            </a:xfrm>
            <a:custGeom>
              <a:avLst>
                <a:gd name="f0" fmla="val 75"/>
              </a:avLst>
              <a:gdLst>
                <a:gd name="f1" fmla="val 10800000"/>
                <a:gd name="f2" fmla="val 5400000"/>
                <a:gd name="f3" fmla="val 16200000"/>
                <a:gd name="f4" fmla="val 180"/>
                <a:gd name="f5" fmla="val w"/>
                <a:gd name="f6" fmla="val h"/>
                <a:gd name="f7" fmla="val ss"/>
                <a:gd name="f8" fmla="val 0"/>
                <a:gd name="f9" fmla="*/ 5419351 1 1725033"/>
                <a:gd name="f10" fmla="val 45"/>
                <a:gd name="f11" fmla="val 10800"/>
                <a:gd name="f12" fmla="val -2147483647"/>
                <a:gd name="f13" fmla="val 2147483647"/>
                <a:gd name="f14" fmla="+- 0 0 0"/>
                <a:gd name="f15" fmla="abs f5"/>
                <a:gd name="f16" fmla="abs f6"/>
                <a:gd name="f17" fmla="abs f7"/>
                <a:gd name="f18" fmla="*/ f9 1 180"/>
                <a:gd name="f19" fmla="pin 0 f0 10800"/>
                <a:gd name="f20" fmla="+- 0 0 f2"/>
                <a:gd name="f21" fmla="*/ f14 f1 1"/>
                <a:gd name="f22" fmla="?: f15 f5 1"/>
                <a:gd name="f23" fmla="?: f16 f6 1"/>
                <a:gd name="f24" fmla="?: f17 f7 1"/>
                <a:gd name="f25" fmla="*/ f10 f18 1"/>
                <a:gd name="f26" fmla="+- f8 f19 0"/>
                <a:gd name="f27" fmla="*/ f21 1 f4"/>
                <a:gd name="f28" fmla="*/ f22 1 21600"/>
                <a:gd name="f29" fmla="*/ f23 1 21600"/>
                <a:gd name="f30" fmla="*/ 21600 f22 1"/>
                <a:gd name="f31" fmla="*/ 21600 f23 1"/>
                <a:gd name="f32" fmla="+- 0 0 f25"/>
                <a:gd name="f33" fmla="+- f27 0 f2"/>
                <a:gd name="f34" fmla="min f29 f28"/>
                <a:gd name="f35" fmla="*/ f30 1 f24"/>
                <a:gd name="f36" fmla="*/ f31 1 f24"/>
                <a:gd name="f37" fmla="*/ f32 f1 1"/>
                <a:gd name="f38" fmla="*/ f37 1 f9"/>
                <a:gd name="f39" fmla="+- f36 0 f19"/>
                <a:gd name="f40" fmla="+- f35 0 f19"/>
                <a:gd name="f41" fmla="*/ f19 f34 1"/>
                <a:gd name="f42" fmla="*/ f8 f34 1"/>
                <a:gd name="f43" fmla="*/ f26 f34 1"/>
                <a:gd name="f44" fmla="*/ f36 f34 1"/>
                <a:gd name="f45" fmla="*/ f35 f34 1"/>
                <a:gd name="f46" fmla="*/ 10800 f34 1"/>
                <a:gd name="f47" fmla="+- f38 0 f2"/>
                <a:gd name="f48" fmla="+- f42 0 f43"/>
                <a:gd name="f49" fmla="+- f43 0 f42"/>
                <a:gd name="f50" fmla="*/ f39 f34 1"/>
                <a:gd name="f51" fmla="*/ f40 f34 1"/>
                <a:gd name="f52" fmla="cos 1 f47"/>
                <a:gd name="f53" fmla="abs f48"/>
                <a:gd name="f54" fmla="abs f49"/>
                <a:gd name="f55" fmla="?: f48 f20 f2"/>
                <a:gd name="f56" fmla="?: f48 f2 f20"/>
                <a:gd name="f57" fmla="?: f48 f3 f2"/>
                <a:gd name="f58" fmla="?: f48 f2 f3"/>
                <a:gd name="f59" fmla="+- f44 0 f50"/>
                <a:gd name="f60" fmla="?: f49 f20 f2"/>
                <a:gd name="f61" fmla="?: f49 f2 f20"/>
                <a:gd name="f62" fmla="+- f45 0 f51"/>
                <a:gd name="f63" fmla="+- f50 0 f44"/>
                <a:gd name="f64" fmla="+- f51 0 f45"/>
                <a:gd name="f65" fmla="?: f48 0 f1"/>
                <a:gd name="f66" fmla="?: f48 f1 0"/>
                <a:gd name="f67" fmla="+- 0 0 f52"/>
                <a:gd name="f68" fmla="?: f48 f58 f57"/>
                <a:gd name="f69" fmla="?: f48 f57 f58"/>
                <a:gd name="f70" fmla="?: f49 f56 f55"/>
                <a:gd name="f71" fmla="abs f59"/>
                <a:gd name="f72" fmla="?: f59 0 f1"/>
                <a:gd name="f73" fmla="?: f59 f1 0"/>
                <a:gd name="f74" fmla="?: f59 f60 f61"/>
                <a:gd name="f75" fmla="abs f62"/>
                <a:gd name="f76" fmla="abs f63"/>
                <a:gd name="f77" fmla="?: f62 f20 f2"/>
                <a:gd name="f78" fmla="?: f62 f2 f20"/>
                <a:gd name="f79" fmla="?: f62 f3 f2"/>
                <a:gd name="f80" fmla="?: f62 f2 f3"/>
                <a:gd name="f81" fmla="abs f64"/>
                <a:gd name="f82" fmla="?: f64 f20 f2"/>
                <a:gd name="f83" fmla="?: f64 f2 f20"/>
                <a:gd name="f84" fmla="?: f64 f66 f65"/>
                <a:gd name="f85" fmla="?: f64 f65 f66"/>
                <a:gd name="f86" fmla="*/ f19 f67 1"/>
                <a:gd name="f87" fmla="?: f49 f69 f68"/>
                <a:gd name="f88" fmla="?: f49 f73 f72"/>
                <a:gd name="f89" fmla="?: f49 f72 f73"/>
                <a:gd name="f90" fmla="?: f62 f80 f79"/>
                <a:gd name="f91" fmla="?: f62 f79 f80"/>
                <a:gd name="f92" fmla="?: f63 f78 f77"/>
                <a:gd name="f93" fmla="?: f48 f84 f85"/>
                <a:gd name="f94" fmla="?: f48 f82 f83"/>
                <a:gd name="f95" fmla="*/ f86 3163 1"/>
                <a:gd name="f96" fmla="?: f59 f88 f89"/>
                <a:gd name="f97" fmla="?: f63 f91 f90"/>
                <a:gd name="f98" fmla="*/ f95 1 7636"/>
                <a:gd name="f99" fmla="+- f8 f98 0"/>
                <a:gd name="f100" fmla="+- f35 0 f98"/>
                <a:gd name="f101" fmla="+- f36 0 f98"/>
                <a:gd name="f102" fmla="*/ f99 f34 1"/>
                <a:gd name="f103" fmla="*/ f100 f34 1"/>
                <a:gd name="f104" fmla="*/ f101 f34 1"/>
              </a:gdLst>
              <a:ahLst>
                <a:ahXY gdRefX="f0" minX="f8" maxX="f11">
                  <a:pos x="f41" y="f42"/>
                </a:ahXY>
              </a:ahLst>
              <a:cxnLst>
                <a:cxn ang="3cd4">
                  <a:pos x="hc" y="t"/>
                </a:cxn>
                <a:cxn ang="0">
                  <a:pos x="r" y="vc"/>
                </a:cxn>
                <a:cxn ang="cd4">
                  <a:pos x="hc" y="b"/>
                </a:cxn>
                <a:cxn ang="cd2">
                  <a:pos x="l" y="vc"/>
                </a:cxn>
                <a:cxn ang="f33">
                  <a:pos x="f46" y="f46"/>
                </a:cxn>
              </a:cxnLst>
              <a:rect l="f102" t="f102" r="f103" b="f104"/>
              <a:pathLst>
                <a:path>
                  <a:moveTo>
                    <a:pt x="f43" y="f42"/>
                  </a:moveTo>
                  <a:arcTo wR="f53" hR="f54" stAng="f87" swAng="f70"/>
                  <a:lnTo>
                    <a:pt x="f42" y="f50"/>
                  </a:lnTo>
                  <a:arcTo wR="f54" hR="f71" stAng="f96" swAng="f74"/>
                  <a:lnTo>
                    <a:pt x="f51" y="f44"/>
                  </a:lnTo>
                  <a:arcTo wR="f75" hR="f76" stAng="f97" swAng="f92"/>
                  <a:lnTo>
                    <a:pt x="f45" y="f43"/>
                  </a:lnTo>
                  <a:arcTo wR="f81" hR="f53" stAng="f93" swAng="f94"/>
                  <a:close/>
                </a:path>
              </a:pathLst>
            </a:custGeom>
            <a:solidFill>
              <a:srgbClr val="000000"/>
            </a:solidFill>
            <a:ln w="12600">
              <a:solidFill>
                <a:srgbClr val="666666"/>
              </a:solidFill>
              <a:prstDash val="solid"/>
              <a:round/>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sp>
          <p:nvSpPr>
            <p:cNvPr id="33" name="Freeform 32">
              <a:extLst>
                <a:ext uri="{FF2B5EF4-FFF2-40B4-BE49-F238E27FC236}">
                  <a16:creationId xmlns:a16="http://schemas.microsoft.com/office/drawing/2014/main" id="{0E81B38C-4CBE-3941-8721-A9F7F1B0CDE9}"/>
                </a:ext>
              </a:extLst>
            </p:cNvPr>
            <p:cNvSpPr/>
            <p:nvPr/>
          </p:nvSpPr>
          <p:spPr>
            <a:xfrm>
              <a:off x="7143120" y="3085200"/>
              <a:ext cx="1254240" cy="38088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10800 f9 1"/>
                <a:gd name="f13" fmla="*/ f10 1 f2"/>
                <a:gd name="f14" fmla="+- f13 0 f1"/>
              </a:gdLst>
              <a:ahLst/>
              <a:cxnLst>
                <a:cxn ang="3cd4">
                  <a:pos x="hc" y="t"/>
                </a:cxn>
                <a:cxn ang="0">
                  <a:pos x="r" y="vc"/>
                </a:cxn>
                <a:cxn ang="cd4">
                  <a:pos x="hc" y="b"/>
                </a:cxn>
                <a:cxn ang="cd2">
                  <a:pos x="l" y="vc"/>
                </a:cxn>
                <a:cxn ang="f14">
                  <a:pos x="f11" y="f12"/>
                </a:cxn>
              </a:cxnLst>
              <a:rect l="l" t="t" r="r" b="b"/>
              <a:pathLst>
                <a:path w="21600" h="21600">
                  <a:moveTo>
                    <a:pt x="f5" y="f5"/>
                  </a:moveTo>
                  <a:lnTo>
                    <a:pt x="f6" y="f5"/>
                  </a:lnTo>
                  <a:lnTo>
                    <a:pt x="f6" y="f6"/>
                  </a:lnTo>
                  <a:lnTo>
                    <a:pt x="f5" y="f6"/>
                  </a:lnTo>
                  <a:lnTo>
                    <a:pt x="f5" y="f5"/>
                  </a:lnTo>
                  <a:close/>
                </a:path>
              </a:pathLst>
            </a:custGeom>
            <a:noFill/>
            <a:ln>
              <a:noFill/>
              <a:prstDash val="solid"/>
            </a:ln>
          </p:spPr>
          <p:txBody>
            <a:bodyPr wrap="square" lIns="46042" tIns="46042" rIns="81961" bIns="46042" anchor="ctr" anchorCtr="0" compatLnSpc="1">
              <a:noAutofit/>
            </a:bodyPr>
            <a:lstStyle/>
            <a:p>
              <a:pPr algn="ct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FFFFFF"/>
                  </a:solidFill>
                  <a:latin typeface="Optima" pitchFamily="2"/>
                  <a:ea typeface="Optima" pitchFamily="2"/>
                  <a:cs typeface="Optima" pitchFamily="2"/>
                </a:rPr>
                <a:t>expr 3</a:t>
              </a:r>
            </a:p>
          </p:txBody>
        </p:sp>
      </p:grpSp>
      <p:grpSp>
        <p:nvGrpSpPr>
          <p:cNvPr id="34" name="Group 33">
            <a:extLst>
              <a:ext uri="{FF2B5EF4-FFF2-40B4-BE49-F238E27FC236}">
                <a16:creationId xmlns:a16="http://schemas.microsoft.com/office/drawing/2014/main" id="{9B45146E-9E0B-AA4A-A54D-D28B632E19D2}"/>
              </a:ext>
            </a:extLst>
          </p:cNvPr>
          <p:cNvGrpSpPr/>
          <p:nvPr/>
        </p:nvGrpSpPr>
        <p:grpSpPr>
          <a:xfrm>
            <a:off x="7851155" y="2765466"/>
            <a:ext cx="1137665" cy="413072"/>
            <a:chOff x="8655480" y="3048840"/>
            <a:chExt cx="1254240" cy="455399"/>
          </a:xfrm>
        </p:grpSpPr>
        <p:sp>
          <p:nvSpPr>
            <p:cNvPr id="35" name="Freeform 34">
              <a:extLst>
                <a:ext uri="{FF2B5EF4-FFF2-40B4-BE49-F238E27FC236}">
                  <a16:creationId xmlns:a16="http://schemas.microsoft.com/office/drawing/2014/main" id="{B90453E3-F810-E449-B280-CD97B04A4486}"/>
                </a:ext>
              </a:extLst>
            </p:cNvPr>
            <p:cNvSpPr/>
            <p:nvPr/>
          </p:nvSpPr>
          <p:spPr>
            <a:xfrm>
              <a:off x="8655480" y="3048840"/>
              <a:ext cx="1254240" cy="455399"/>
            </a:xfrm>
            <a:custGeom>
              <a:avLst>
                <a:gd name="f0" fmla="val 75"/>
              </a:avLst>
              <a:gdLst>
                <a:gd name="f1" fmla="val 10800000"/>
                <a:gd name="f2" fmla="val 5400000"/>
                <a:gd name="f3" fmla="val 16200000"/>
                <a:gd name="f4" fmla="val 180"/>
                <a:gd name="f5" fmla="val w"/>
                <a:gd name="f6" fmla="val h"/>
                <a:gd name="f7" fmla="val ss"/>
                <a:gd name="f8" fmla="val 0"/>
                <a:gd name="f9" fmla="*/ 5419351 1 1725033"/>
                <a:gd name="f10" fmla="val 45"/>
                <a:gd name="f11" fmla="val 10800"/>
                <a:gd name="f12" fmla="val -2147483647"/>
                <a:gd name="f13" fmla="val 2147483647"/>
                <a:gd name="f14" fmla="+- 0 0 0"/>
                <a:gd name="f15" fmla="abs f5"/>
                <a:gd name="f16" fmla="abs f6"/>
                <a:gd name="f17" fmla="abs f7"/>
                <a:gd name="f18" fmla="*/ f9 1 180"/>
                <a:gd name="f19" fmla="pin 0 f0 10800"/>
                <a:gd name="f20" fmla="+- 0 0 f2"/>
                <a:gd name="f21" fmla="*/ f14 f1 1"/>
                <a:gd name="f22" fmla="?: f15 f5 1"/>
                <a:gd name="f23" fmla="?: f16 f6 1"/>
                <a:gd name="f24" fmla="?: f17 f7 1"/>
                <a:gd name="f25" fmla="*/ f10 f18 1"/>
                <a:gd name="f26" fmla="+- f8 f19 0"/>
                <a:gd name="f27" fmla="*/ f21 1 f4"/>
                <a:gd name="f28" fmla="*/ f22 1 21600"/>
                <a:gd name="f29" fmla="*/ f23 1 21600"/>
                <a:gd name="f30" fmla="*/ 21600 f22 1"/>
                <a:gd name="f31" fmla="*/ 21600 f23 1"/>
                <a:gd name="f32" fmla="+- 0 0 f25"/>
                <a:gd name="f33" fmla="+- f27 0 f2"/>
                <a:gd name="f34" fmla="min f29 f28"/>
                <a:gd name="f35" fmla="*/ f30 1 f24"/>
                <a:gd name="f36" fmla="*/ f31 1 f24"/>
                <a:gd name="f37" fmla="*/ f32 f1 1"/>
                <a:gd name="f38" fmla="*/ f37 1 f9"/>
                <a:gd name="f39" fmla="+- f36 0 f19"/>
                <a:gd name="f40" fmla="+- f35 0 f19"/>
                <a:gd name="f41" fmla="*/ f19 f34 1"/>
                <a:gd name="f42" fmla="*/ f8 f34 1"/>
                <a:gd name="f43" fmla="*/ f26 f34 1"/>
                <a:gd name="f44" fmla="*/ f36 f34 1"/>
                <a:gd name="f45" fmla="*/ f35 f34 1"/>
                <a:gd name="f46" fmla="*/ 10800 f34 1"/>
                <a:gd name="f47" fmla="+- f38 0 f2"/>
                <a:gd name="f48" fmla="+- f42 0 f43"/>
                <a:gd name="f49" fmla="+- f43 0 f42"/>
                <a:gd name="f50" fmla="*/ f39 f34 1"/>
                <a:gd name="f51" fmla="*/ f40 f34 1"/>
                <a:gd name="f52" fmla="cos 1 f47"/>
                <a:gd name="f53" fmla="abs f48"/>
                <a:gd name="f54" fmla="abs f49"/>
                <a:gd name="f55" fmla="?: f48 f20 f2"/>
                <a:gd name="f56" fmla="?: f48 f2 f20"/>
                <a:gd name="f57" fmla="?: f48 f3 f2"/>
                <a:gd name="f58" fmla="?: f48 f2 f3"/>
                <a:gd name="f59" fmla="+- f44 0 f50"/>
                <a:gd name="f60" fmla="?: f49 f20 f2"/>
                <a:gd name="f61" fmla="?: f49 f2 f20"/>
                <a:gd name="f62" fmla="+- f45 0 f51"/>
                <a:gd name="f63" fmla="+- f50 0 f44"/>
                <a:gd name="f64" fmla="+- f51 0 f45"/>
                <a:gd name="f65" fmla="?: f48 0 f1"/>
                <a:gd name="f66" fmla="?: f48 f1 0"/>
                <a:gd name="f67" fmla="+- 0 0 f52"/>
                <a:gd name="f68" fmla="?: f48 f58 f57"/>
                <a:gd name="f69" fmla="?: f48 f57 f58"/>
                <a:gd name="f70" fmla="?: f49 f56 f55"/>
                <a:gd name="f71" fmla="abs f59"/>
                <a:gd name="f72" fmla="?: f59 0 f1"/>
                <a:gd name="f73" fmla="?: f59 f1 0"/>
                <a:gd name="f74" fmla="?: f59 f60 f61"/>
                <a:gd name="f75" fmla="abs f62"/>
                <a:gd name="f76" fmla="abs f63"/>
                <a:gd name="f77" fmla="?: f62 f20 f2"/>
                <a:gd name="f78" fmla="?: f62 f2 f20"/>
                <a:gd name="f79" fmla="?: f62 f3 f2"/>
                <a:gd name="f80" fmla="?: f62 f2 f3"/>
                <a:gd name="f81" fmla="abs f64"/>
                <a:gd name="f82" fmla="?: f64 f20 f2"/>
                <a:gd name="f83" fmla="?: f64 f2 f20"/>
                <a:gd name="f84" fmla="?: f64 f66 f65"/>
                <a:gd name="f85" fmla="?: f64 f65 f66"/>
                <a:gd name="f86" fmla="*/ f19 f67 1"/>
                <a:gd name="f87" fmla="?: f49 f69 f68"/>
                <a:gd name="f88" fmla="?: f49 f73 f72"/>
                <a:gd name="f89" fmla="?: f49 f72 f73"/>
                <a:gd name="f90" fmla="?: f62 f80 f79"/>
                <a:gd name="f91" fmla="?: f62 f79 f80"/>
                <a:gd name="f92" fmla="?: f63 f78 f77"/>
                <a:gd name="f93" fmla="?: f48 f84 f85"/>
                <a:gd name="f94" fmla="?: f48 f82 f83"/>
                <a:gd name="f95" fmla="*/ f86 3163 1"/>
                <a:gd name="f96" fmla="?: f59 f88 f89"/>
                <a:gd name="f97" fmla="?: f63 f91 f90"/>
                <a:gd name="f98" fmla="*/ f95 1 7636"/>
                <a:gd name="f99" fmla="+- f8 f98 0"/>
                <a:gd name="f100" fmla="+- f35 0 f98"/>
                <a:gd name="f101" fmla="+- f36 0 f98"/>
                <a:gd name="f102" fmla="*/ f99 f34 1"/>
                <a:gd name="f103" fmla="*/ f100 f34 1"/>
                <a:gd name="f104" fmla="*/ f101 f34 1"/>
              </a:gdLst>
              <a:ahLst>
                <a:ahXY gdRefX="f0" minX="f8" maxX="f11">
                  <a:pos x="f41" y="f42"/>
                </a:ahXY>
              </a:ahLst>
              <a:cxnLst>
                <a:cxn ang="3cd4">
                  <a:pos x="hc" y="t"/>
                </a:cxn>
                <a:cxn ang="0">
                  <a:pos x="r" y="vc"/>
                </a:cxn>
                <a:cxn ang="cd4">
                  <a:pos x="hc" y="b"/>
                </a:cxn>
                <a:cxn ang="cd2">
                  <a:pos x="l" y="vc"/>
                </a:cxn>
                <a:cxn ang="f33">
                  <a:pos x="f46" y="f46"/>
                </a:cxn>
              </a:cxnLst>
              <a:rect l="f102" t="f102" r="f103" b="f104"/>
              <a:pathLst>
                <a:path>
                  <a:moveTo>
                    <a:pt x="f43" y="f42"/>
                  </a:moveTo>
                  <a:arcTo wR="f53" hR="f54" stAng="f87" swAng="f70"/>
                  <a:lnTo>
                    <a:pt x="f42" y="f50"/>
                  </a:lnTo>
                  <a:arcTo wR="f54" hR="f71" stAng="f96" swAng="f74"/>
                  <a:lnTo>
                    <a:pt x="f51" y="f44"/>
                  </a:lnTo>
                  <a:arcTo wR="f75" hR="f76" stAng="f97" swAng="f92"/>
                  <a:lnTo>
                    <a:pt x="f45" y="f43"/>
                  </a:lnTo>
                  <a:arcTo wR="f81" hR="f53" stAng="f93" swAng="f94"/>
                  <a:close/>
                </a:path>
              </a:pathLst>
            </a:custGeom>
            <a:solidFill>
              <a:srgbClr val="000000"/>
            </a:solidFill>
            <a:ln w="12600">
              <a:solidFill>
                <a:srgbClr val="666666"/>
              </a:solidFill>
              <a:prstDash val="solid"/>
              <a:round/>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sp>
          <p:nvSpPr>
            <p:cNvPr id="36" name="Freeform 35">
              <a:extLst>
                <a:ext uri="{FF2B5EF4-FFF2-40B4-BE49-F238E27FC236}">
                  <a16:creationId xmlns:a16="http://schemas.microsoft.com/office/drawing/2014/main" id="{AE827846-6DF9-BB44-9221-CE542EB75F5B}"/>
                </a:ext>
              </a:extLst>
            </p:cNvPr>
            <p:cNvSpPr/>
            <p:nvPr/>
          </p:nvSpPr>
          <p:spPr>
            <a:xfrm>
              <a:off x="8655480" y="3085200"/>
              <a:ext cx="1254240" cy="38088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10800 f9 1"/>
                <a:gd name="f13" fmla="*/ f10 1 f2"/>
                <a:gd name="f14" fmla="+- f13 0 f1"/>
              </a:gdLst>
              <a:ahLst/>
              <a:cxnLst>
                <a:cxn ang="3cd4">
                  <a:pos x="hc" y="t"/>
                </a:cxn>
                <a:cxn ang="0">
                  <a:pos x="r" y="vc"/>
                </a:cxn>
                <a:cxn ang="cd4">
                  <a:pos x="hc" y="b"/>
                </a:cxn>
                <a:cxn ang="cd2">
                  <a:pos x="l" y="vc"/>
                </a:cxn>
                <a:cxn ang="f14">
                  <a:pos x="f11" y="f12"/>
                </a:cxn>
              </a:cxnLst>
              <a:rect l="l" t="t" r="r" b="b"/>
              <a:pathLst>
                <a:path w="21600" h="21600">
                  <a:moveTo>
                    <a:pt x="f5" y="f5"/>
                  </a:moveTo>
                  <a:lnTo>
                    <a:pt x="f6" y="f5"/>
                  </a:lnTo>
                  <a:lnTo>
                    <a:pt x="f6" y="f6"/>
                  </a:lnTo>
                  <a:lnTo>
                    <a:pt x="f5" y="f6"/>
                  </a:lnTo>
                  <a:lnTo>
                    <a:pt x="f5" y="f5"/>
                  </a:lnTo>
                  <a:close/>
                </a:path>
              </a:pathLst>
            </a:custGeom>
            <a:noFill/>
            <a:ln>
              <a:noFill/>
              <a:prstDash val="solid"/>
            </a:ln>
          </p:spPr>
          <p:txBody>
            <a:bodyPr wrap="square" lIns="46042" tIns="46042" rIns="81961" bIns="46042" anchor="ctr" anchorCtr="0" compatLnSpc="1">
              <a:noAutofit/>
            </a:bodyPr>
            <a:lstStyle/>
            <a:p>
              <a:pPr algn="ct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FFFFFF"/>
                  </a:solidFill>
                  <a:latin typeface="Optima" pitchFamily="2"/>
                  <a:ea typeface="Optima" pitchFamily="2"/>
                  <a:cs typeface="Optima" pitchFamily="2"/>
                </a:rPr>
                <a:t>expr 4</a:t>
              </a:r>
            </a:p>
          </p:txBody>
        </p:sp>
      </p:grpSp>
      <p:sp>
        <p:nvSpPr>
          <p:cNvPr id="37" name="Straight Connector 36">
            <a:extLst>
              <a:ext uri="{FF2B5EF4-FFF2-40B4-BE49-F238E27FC236}">
                <a16:creationId xmlns:a16="http://schemas.microsoft.com/office/drawing/2014/main" id="{FAB1F6AD-2B94-9F4A-830F-FAF4F500EAD3}"/>
              </a:ext>
            </a:extLst>
          </p:cNvPr>
          <p:cNvSpPr/>
          <p:nvPr/>
        </p:nvSpPr>
        <p:spPr>
          <a:xfrm flipV="1">
            <a:off x="5987920" y="3167435"/>
            <a:ext cx="2098997" cy="623692"/>
          </a:xfrm>
          <a:prstGeom prst="line">
            <a:avLst/>
          </a:prstGeom>
          <a:noFill/>
          <a:ln w="12600">
            <a:solidFill>
              <a:srgbClr val="666666"/>
            </a:solidFill>
            <a:prstDash val="solid"/>
            <a:round/>
            <a:tailEnd type="arrow"/>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sp>
        <p:nvSpPr>
          <p:cNvPr id="38" name="Straight Connector 37">
            <a:extLst>
              <a:ext uri="{FF2B5EF4-FFF2-40B4-BE49-F238E27FC236}">
                <a16:creationId xmlns:a16="http://schemas.microsoft.com/office/drawing/2014/main" id="{A4C41908-C3FD-D547-8BE8-B9CC1E16D52E}"/>
              </a:ext>
            </a:extLst>
          </p:cNvPr>
          <p:cNvSpPr/>
          <p:nvPr/>
        </p:nvSpPr>
        <p:spPr>
          <a:xfrm flipV="1">
            <a:off x="5825303" y="3167435"/>
            <a:ext cx="810145" cy="626631"/>
          </a:xfrm>
          <a:prstGeom prst="line">
            <a:avLst/>
          </a:prstGeom>
          <a:noFill/>
          <a:ln w="12600">
            <a:solidFill>
              <a:srgbClr val="666666"/>
            </a:solidFill>
            <a:prstDash val="solid"/>
            <a:round/>
            <a:tailEnd type="arrow"/>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sp>
        <p:nvSpPr>
          <p:cNvPr id="39" name="TextBox 38">
            <a:extLst>
              <a:ext uri="{FF2B5EF4-FFF2-40B4-BE49-F238E27FC236}">
                <a16:creationId xmlns:a16="http://schemas.microsoft.com/office/drawing/2014/main" id="{E9EF042F-EAD2-7845-A34B-9BE89C1FF30F}"/>
              </a:ext>
            </a:extLst>
          </p:cNvPr>
          <p:cNvSpPr txBox="1"/>
          <p:nvPr/>
        </p:nvSpPr>
        <p:spPr>
          <a:xfrm>
            <a:off x="6552507" y="304335"/>
            <a:ext cx="2095732" cy="909087"/>
          </a:xfrm>
          <a:prstGeom prst="rect">
            <a:avLst/>
          </a:prstGeom>
          <a:noFill/>
          <a:ln>
            <a:noFill/>
          </a:ln>
        </p:spPr>
        <p:txBody>
          <a:bodyPr lIns="0" tIns="0" rIns="0" bIns="0" anchor="ctr"/>
          <a:lstStyle/>
          <a:p>
            <a:pPr algn="ctr" hangingPunct="0"/>
            <a:r>
              <a:rPr lang="en-US" sz="2903" kern="1200" dirty="0">
                <a:solidFill>
                  <a:schemeClr val="tx1"/>
                </a:solidFill>
                <a:highlight>
                  <a:scrgbClr r="0" g="0" b="0">
                    <a:alpha val="0"/>
                  </a:scrgbClr>
                </a:highlight>
                <a:latin typeface="Libre Franklin Medium" pitchFamily="18"/>
                <a:ea typeface="Noto Sans CJK SC Regular" pitchFamily="2"/>
                <a:cs typeface="FreeSans" pitchFamily="2"/>
              </a:rPr>
              <a:t>Frequency</a:t>
            </a:r>
          </a:p>
        </p:txBody>
      </p:sp>
    </p:spTree>
    <p:extLst>
      <p:ext uri="{BB962C8B-B14F-4D97-AF65-F5344CB8AC3E}">
        <p14:creationId xmlns:p14="http://schemas.microsoft.com/office/powerpoint/2010/main" val="479168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893D6D8-9548-4E4F-86C9-0B455F2F4F69}"/>
              </a:ext>
            </a:extLst>
          </p:cNvPr>
          <p:cNvGrpSpPr/>
          <p:nvPr/>
        </p:nvGrpSpPr>
        <p:grpSpPr>
          <a:xfrm>
            <a:off x="2724481" y="2156468"/>
            <a:ext cx="1137665" cy="413072"/>
            <a:chOff x="3003480" y="2377439"/>
            <a:chExt cx="1254240" cy="455399"/>
          </a:xfrm>
        </p:grpSpPr>
        <p:sp>
          <p:nvSpPr>
            <p:cNvPr id="3" name="Freeform 2">
              <a:extLst>
                <a:ext uri="{FF2B5EF4-FFF2-40B4-BE49-F238E27FC236}">
                  <a16:creationId xmlns:a16="http://schemas.microsoft.com/office/drawing/2014/main" id="{E4D6B57C-28D5-BC45-AD16-67D0E7E6BB2A}"/>
                </a:ext>
              </a:extLst>
            </p:cNvPr>
            <p:cNvSpPr/>
            <p:nvPr/>
          </p:nvSpPr>
          <p:spPr>
            <a:xfrm>
              <a:off x="3003480" y="2377439"/>
              <a:ext cx="1254240" cy="455399"/>
            </a:xfrm>
            <a:custGeom>
              <a:avLst>
                <a:gd name="f0" fmla="val 75"/>
              </a:avLst>
              <a:gdLst>
                <a:gd name="f1" fmla="val 10800000"/>
                <a:gd name="f2" fmla="val 5400000"/>
                <a:gd name="f3" fmla="val 16200000"/>
                <a:gd name="f4" fmla="val 180"/>
                <a:gd name="f5" fmla="val w"/>
                <a:gd name="f6" fmla="val h"/>
                <a:gd name="f7" fmla="val ss"/>
                <a:gd name="f8" fmla="val 0"/>
                <a:gd name="f9" fmla="*/ 5419351 1 1725033"/>
                <a:gd name="f10" fmla="val 45"/>
                <a:gd name="f11" fmla="val 10800"/>
                <a:gd name="f12" fmla="val -2147483647"/>
                <a:gd name="f13" fmla="val 2147483647"/>
                <a:gd name="f14" fmla="+- 0 0 0"/>
                <a:gd name="f15" fmla="abs f5"/>
                <a:gd name="f16" fmla="abs f6"/>
                <a:gd name="f17" fmla="abs f7"/>
                <a:gd name="f18" fmla="*/ f9 1 180"/>
                <a:gd name="f19" fmla="pin 0 f0 10800"/>
                <a:gd name="f20" fmla="+- 0 0 f2"/>
                <a:gd name="f21" fmla="*/ f14 f1 1"/>
                <a:gd name="f22" fmla="?: f15 f5 1"/>
                <a:gd name="f23" fmla="?: f16 f6 1"/>
                <a:gd name="f24" fmla="?: f17 f7 1"/>
                <a:gd name="f25" fmla="*/ f10 f18 1"/>
                <a:gd name="f26" fmla="+- f8 f19 0"/>
                <a:gd name="f27" fmla="*/ f21 1 f4"/>
                <a:gd name="f28" fmla="*/ f22 1 21600"/>
                <a:gd name="f29" fmla="*/ f23 1 21600"/>
                <a:gd name="f30" fmla="*/ 21600 f22 1"/>
                <a:gd name="f31" fmla="*/ 21600 f23 1"/>
                <a:gd name="f32" fmla="+- 0 0 f25"/>
                <a:gd name="f33" fmla="+- f27 0 f2"/>
                <a:gd name="f34" fmla="min f29 f28"/>
                <a:gd name="f35" fmla="*/ f30 1 f24"/>
                <a:gd name="f36" fmla="*/ f31 1 f24"/>
                <a:gd name="f37" fmla="*/ f32 f1 1"/>
                <a:gd name="f38" fmla="*/ f37 1 f9"/>
                <a:gd name="f39" fmla="+- f36 0 f19"/>
                <a:gd name="f40" fmla="+- f35 0 f19"/>
                <a:gd name="f41" fmla="*/ f19 f34 1"/>
                <a:gd name="f42" fmla="*/ f8 f34 1"/>
                <a:gd name="f43" fmla="*/ f26 f34 1"/>
                <a:gd name="f44" fmla="*/ f36 f34 1"/>
                <a:gd name="f45" fmla="*/ f35 f34 1"/>
                <a:gd name="f46" fmla="*/ 10800 f34 1"/>
                <a:gd name="f47" fmla="+- f38 0 f2"/>
                <a:gd name="f48" fmla="+- f42 0 f43"/>
                <a:gd name="f49" fmla="+- f43 0 f42"/>
                <a:gd name="f50" fmla="*/ f39 f34 1"/>
                <a:gd name="f51" fmla="*/ f40 f34 1"/>
                <a:gd name="f52" fmla="cos 1 f47"/>
                <a:gd name="f53" fmla="abs f48"/>
                <a:gd name="f54" fmla="abs f49"/>
                <a:gd name="f55" fmla="?: f48 f20 f2"/>
                <a:gd name="f56" fmla="?: f48 f2 f20"/>
                <a:gd name="f57" fmla="?: f48 f3 f2"/>
                <a:gd name="f58" fmla="?: f48 f2 f3"/>
                <a:gd name="f59" fmla="+- f44 0 f50"/>
                <a:gd name="f60" fmla="?: f49 f20 f2"/>
                <a:gd name="f61" fmla="?: f49 f2 f20"/>
                <a:gd name="f62" fmla="+- f45 0 f51"/>
                <a:gd name="f63" fmla="+- f50 0 f44"/>
                <a:gd name="f64" fmla="+- f51 0 f45"/>
                <a:gd name="f65" fmla="?: f48 0 f1"/>
                <a:gd name="f66" fmla="?: f48 f1 0"/>
                <a:gd name="f67" fmla="+- 0 0 f52"/>
                <a:gd name="f68" fmla="?: f48 f58 f57"/>
                <a:gd name="f69" fmla="?: f48 f57 f58"/>
                <a:gd name="f70" fmla="?: f49 f56 f55"/>
                <a:gd name="f71" fmla="abs f59"/>
                <a:gd name="f72" fmla="?: f59 0 f1"/>
                <a:gd name="f73" fmla="?: f59 f1 0"/>
                <a:gd name="f74" fmla="?: f59 f60 f61"/>
                <a:gd name="f75" fmla="abs f62"/>
                <a:gd name="f76" fmla="abs f63"/>
                <a:gd name="f77" fmla="?: f62 f20 f2"/>
                <a:gd name="f78" fmla="?: f62 f2 f20"/>
                <a:gd name="f79" fmla="?: f62 f3 f2"/>
                <a:gd name="f80" fmla="?: f62 f2 f3"/>
                <a:gd name="f81" fmla="abs f64"/>
                <a:gd name="f82" fmla="?: f64 f20 f2"/>
                <a:gd name="f83" fmla="?: f64 f2 f20"/>
                <a:gd name="f84" fmla="?: f64 f66 f65"/>
                <a:gd name="f85" fmla="?: f64 f65 f66"/>
                <a:gd name="f86" fmla="*/ f19 f67 1"/>
                <a:gd name="f87" fmla="?: f49 f69 f68"/>
                <a:gd name="f88" fmla="?: f49 f73 f72"/>
                <a:gd name="f89" fmla="?: f49 f72 f73"/>
                <a:gd name="f90" fmla="?: f62 f80 f79"/>
                <a:gd name="f91" fmla="?: f62 f79 f80"/>
                <a:gd name="f92" fmla="?: f63 f78 f77"/>
                <a:gd name="f93" fmla="?: f48 f84 f85"/>
                <a:gd name="f94" fmla="?: f48 f82 f83"/>
                <a:gd name="f95" fmla="*/ f86 3163 1"/>
                <a:gd name="f96" fmla="?: f59 f88 f89"/>
                <a:gd name="f97" fmla="?: f63 f91 f90"/>
                <a:gd name="f98" fmla="*/ f95 1 7636"/>
                <a:gd name="f99" fmla="+- f8 f98 0"/>
                <a:gd name="f100" fmla="+- f35 0 f98"/>
                <a:gd name="f101" fmla="+- f36 0 f98"/>
                <a:gd name="f102" fmla="*/ f99 f34 1"/>
                <a:gd name="f103" fmla="*/ f100 f34 1"/>
                <a:gd name="f104" fmla="*/ f101 f34 1"/>
              </a:gdLst>
              <a:ahLst>
                <a:ahXY gdRefX="f0" minX="f8" maxX="f11">
                  <a:pos x="f41" y="f42"/>
                </a:ahXY>
              </a:ahLst>
              <a:cxnLst>
                <a:cxn ang="3cd4">
                  <a:pos x="hc" y="t"/>
                </a:cxn>
                <a:cxn ang="0">
                  <a:pos x="r" y="vc"/>
                </a:cxn>
                <a:cxn ang="cd4">
                  <a:pos x="hc" y="b"/>
                </a:cxn>
                <a:cxn ang="cd2">
                  <a:pos x="l" y="vc"/>
                </a:cxn>
                <a:cxn ang="f33">
                  <a:pos x="f46" y="f46"/>
                </a:cxn>
              </a:cxnLst>
              <a:rect l="f102" t="f102" r="f103" b="f104"/>
              <a:pathLst>
                <a:path>
                  <a:moveTo>
                    <a:pt x="f43" y="f42"/>
                  </a:moveTo>
                  <a:arcTo wR="f53" hR="f54" stAng="f87" swAng="f70"/>
                  <a:lnTo>
                    <a:pt x="f42" y="f50"/>
                  </a:lnTo>
                  <a:arcTo wR="f54" hR="f71" stAng="f96" swAng="f74"/>
                  <a:lnTo>
                    <a:pt x="f51" y="f44"/>
                  </a:lnTo>
                  <a:arcTo wR="f75" hR="f76" stAng="f97" swAng="f92"/>
                  <a:lnTo>
                    <a:pt x="f45" y="f43"/>
                  </a:lnTo>
                  <a:arcTo wR="f81" hR="f53" stAng="f93" swAng="f94"/>
                  <a:close/>
                </a:path>
              </a:pathLst>
            </a:custGeom>
            <a:solidFill>
              <a:srgbClr val="000000"/>
            </a:solidFill>
            <a:ln w="12600">
              <a:solidFill>
                <a:srgbClr val="666666"/>
              </a:solidFill>
              <a:prstDash val="solid"/>
              <a:round/>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sp>
          <p:nvSpPr>
            <p:cNvPr id="4" name="Freeform 3">
              <a:extLst>
                <a:ext uri="{FF2B5EF4-FFF2-40B4-BE49-F238E27FC236}">
                  <a16:creationId xmlns:a16="http://schemas.microsoft.com/office/drawing/2014/main" id="{A07F67C7-AFEA-3E45-9BC1-CD922EC5648D}"/>
                </a:ext>
              </a:extLst>
            </p:cNvPr>
            <p:cNvSpPr/>
            <p:nvPr/>
          </p:nvSpPr>
          <p:spPr>
            <a:xfrm>
              <a:off x="3003480" y="2413800"/>
              <a:ext cx="1254240" cy="38088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10800 f9 1"/>
                <a:gd name="f13" fmla="*/ f10 1 f2"/>
                <a:gd name="f14" fmla="+- f13 0 f1"/>
              </a:gdLst>
              <a:ahLst/>
              <a:cxnLst>
                <a:cxn ang="3cd4">
                  <a:pos x="hc" y="t"/>
                </a:cxn>
                <a:cxn ang="0">
                  <a:pos x="r" y="vc"/>
                </a:cxn>
                <a:cxn ang="cd4">
                  <a:pos x="hc" y="b"/>
                </a:cxn>
                <a:cxn ang="cd2">
                  <a:pos x="l" y="vc"/>
                </a:cxn>
                <a:cxn ang="f14">
                  <a:pos x="f11" y="f12"/>
                </a:cxn>
              </a:cxnLst>
              <a:rect l="l" t="t" r="r" b="b"/>
              <a:pathLst>
                <a:path w="21600" h="21600">
                  <a:moveTo>
                    <a:pt x="f5" y="f5"/>
                  </a:moveTo>
                  <a:lnTo>
                    <a:pt x="f6" y="f5"/>
                  </a:lnTo>
                  <a:lnTo>
                    <a:pt x="f6" y="f6"/>
                  </a:lnTo>
                  <a:lnTo>
                    <a:pt x="f5" y="f6"/>
                  </a:lnTo>
                  <a:lnTo>
                    <a:pt x="f5" y="f5"/>
                  </a:lnTo>
                  <a:close/>
                </a:path>
              </a:pathLst>
            </a:custGeom>
            <a:noFill/>
            <a:ln>
              <a:noFill/>
              <a:prstDash val="solid"/>
            </a:ln>
          </p:spPr>
          <p:txBody>
            <a:bodyPr wrap="square" lIns="46042" tIns="46042" rIns="81961" bIns="46042" anchor="ctr" anchorCtr="0" compatLnSpc="1">
              <a:noAutofit/>
            </a:bodyPr>
            <a:lstStyle/>
            <a:p>
              <a:pPr algn="ct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FFFFFF"/>
                  </a:solidFill>
                  <a:latin typeface="Optima" pitchFamily="2"/>
                  <a:ea typeface="Optima" pitchFamily="2"/>
                  <a:cs typeface="Optima" pitchFamily="2"/>
                </a:rPr>
                <a:t>expr 1</a:t>
              </a:r>
            </a:p>
          </p:txBody>
        </p:sp>
      </p:grpSp>
      <p:sp>
        <p:nvSpPr>
          <p:cNvPr id="5" name="Straight Connector 4">
            <a:extLst>
              <a:ext uri="{FF2B5EF4-FFF2-40B4-BE49-F238E27FC236}">
                <a16:creationId xmlns:a16="http://schemas.microsoft.com/office/drawing/2014/main" id="{E91EF059-FD13-7147-9138-D3E1BE60B294}"/>
              </a:ext>
            </a:extLst>
          </p:cNvPr>
          <p:cNvSpPr/>
          <p:nvPr/>
        </p:nvSpPr>
        <p:spPr>
          <a:xfrm flipV="1">
            <a:off x="2344716" y="2917960"/>
            <a:ext cx="934229" cy="264496"/>
          </a:xfrm>
          <a:prstGeom prst="line">
            <a:avLst/>
          </a:prstGeom>
          <a:noFill/>
          <a:ln w="12600">
            <a:solidFill>
              <a:srgbClr val="666666"/>
            </a:solidFill>
            <a:prstDash val="solid"/>
            <a:round/>
            <a:tailEnd type="arrow"/>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sp>
        <p:nvSpPr>
          <p:cNvPr id="6" name="Straight Connector 5">
            <a:extLst>
              <a:ext uri="{FF2B5EF4-FFF2-40B4-BE49-F238E27FC236}">
                <a16:creationId xmlns:a16="http://schemas.microsoft.com/office/drawing/2014/main" id="{0CDB183B-1E44-634C-8259-2008D6E83FF1}"/>
              </a:ext>
            </a:extLst>
          </p:cNvPr>
          <p:cNvSpPr/>
          <p:nvPr/>
        </p:nvSpPr>
        <p:spPr>
          <a:xfrm flipV="1">
            <a:off x="3277639" y="2558765"/>
            <a:ext cx="1306" cy="359194"/>
          </a:xfrm>
          <a:prstGeom prst="line">
            <a:avLst/>
          </a:prstGeom>
          <a:noFill/>
          <a:ln w="12600">
            <a:solidFill>
              <a:srgbClr val="666666"/>
            </a:solidFill>
            <a:prstDash val="solid"/>
            <a:round/>
            <a:tailEnd type="arrow"/>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grpSp>
        <p:nvGrpSpPr>
          <p:cNvPr id="7" name="Group 6">
            <a:extLst>
              <a:ext uri="{FF2B5EF4-FFF2-40B4-BE49-F238E27FC236}">
                <a16:creationId xmlns:a16="http://schemas.microsoft.com/office/drawing/2014/main" id="{A1F757D1-459E-6948-B96F-9F5977D6BB22}"/>
              </a:ext>
            </a:extLst>
          </p:cNvPr>
          <p:cNvGrpSpPr/>
          <p:nvPr/>
        </p:nvGrpSpPr>
        <p:grpSpPr>
          <a:xfrm>
            <a:off x="1349422" y="3182456"/>
            <a:ext cx="1137665" cy="827451"/>
            <a:chOff x="1487519" y="3508559"/>
            <a:chExt cx="1254240" cy="912239"/>
          </a:xfrm>
        </p:grpSpPr>
        <p:sp>
          <p:nvSpPr>
            <p:cNvPr id="8" name="Freeform 7">
              <a:extLst>
                <a:ext uri="{FF2B5EF4-FFF2-40B4-BE49-F238E27FC236}">
                  <a16:creationId xmlns:a16="http://schemas.microsoft.com/office/drawing/2014/main" id="{D37355BA-BF67-9E40-B340-9AF7DB487E0B}"/>
                </a:ext>
              </a:extLst>
            </p:cNvPr>
            <p:cNvSpPr/>
            <p:nvPr/>
          </p:nvSpPr>
          <p:spPr>
            <a:xfrm>
              <a:off x="1487519" y="3508559"/>
              <a:ext cx="1254240" cy="912239"/>
            </a:xfrm>
            <a:custGeom>
              <a:avLst>
                <a:gd name="f0" fmla="val 37"/>
              </a:avLst>
              <a:gdLst>
                <a:gd name="f1" fmla="val 10800000"/>
                <a:gd name="f2" fmla="val 5400000"/>
                <a:gd name="f3" fmla="val 16200000"/>
                <a:gd name="f4" fmla="val 180"/>
                <a:gd name="f5" fmla="val w"/>
                <a:gd name="f6" fmla="val h"/>
                <a:gd name="f7" fmla="val ss"/>
                <a:gd name="f8" fmla="val 0"/>
                <a:gd name="f9" fmla="*/ 5419351 1 1725033"/>
                <a:gd name="f10" fmla="val 45"/>
                <a:gd name="f11" fmla="val 10800"/>
                <a:gd name="f12" fmla="val -2147483647"/>
                <a:gd name="f13" fmla="val 2147483647"/>
                <a:gd name="f14" fmla="+- 0 0 0"/>
                <a:gd name="f15" fmla="abs f5"/>
                <a:gd name="f16" fmla="abs f6"/>
                <a:gd name="f17" fmla="abs f7"/>
                <a:gd name="f18" fmla="*/ f9 1 180"/>
                <a:gd name="f19" fmla="pin 0 f0 10800"/>
                <a:gd name="f20" fmla="+- 0 0 f2"/>
                <a:gd name="f21" fmla="*/ f14 f1 1"/>
                <a:gd name="f22" fmla="?: f15 f5 1"/>
                <a:gd name="f23" fmla="?: f16 f6 1"/>
                <a:gd name="f24" fmla="?: f17 f7 1"/>
                <a:gd name="f25" fmla="*/ f10 f18 1"/>
                <a:gd name="f26" fmla="+- f8 f19 0"/>
                <a:gd name="f27" fmla="*/ f21 1 f4"/>
                <a:gd name="f28" fmla="*/ f22 1 21600"/>
                <a:gd name="f29" fmla="*/ f23 1 21600"/>
                <a:gd name="f30" fmla="*/ 21600 f22 1"/>
                <a:gd name="f31" fmla="*/ 21600 f23 1"/>
                <a:gd name="f32" fmla="+- 0 0 f25"/>
                <a:gd name="f33" fmla="+- f27 0 f2"/>
                <a:gd name="f34" fmla="min f29 f28"/>
                <a:gd name="f35" fmla="*/ f30 1 f24"/>
                <a:gd name="f36" fmla="*/ f31 1 f24"/>
                <a:gd name="f37" fmla="*/ f32 f1 1"/>
                <a:gd name="f38" fmla="*/ f37 1 f9"/>
                <a:gd name="f39" fmla="+- f36 0 f19"/>
                <a:gd name="f40" fmla="+- f35 0 f19"/>
                <a:gd name="f41" fmla="*/ f19 f34 1"/>
                <a:gd name="f42" fmla="*/ f8 f34 1"/>
                <a:gd name="f43" fmla="*/ f26 f34 1"/>
                <a:gd name="f44" fmla="*/ f36 f34 1"/>
                <a:gd name="f45" fmla="*/ f35 f34 1"/>
                <a:gd name="f46" fmla="*/ 10800 f34 1"/>
                <a:gd name="f47" fmla="+- f38 0 f2"/>
                <a:gd name="f48" fmla="+- f42 0 f43"/>
                <a:gd name="f49" fmla="+- f43 0 f42"/>
                <a:gd name="f50" fmla="*/ f39 f34 1"/>
                <a:gd name="f51" fmla="*/ f40 f34 1"/>
                <a:gd name="f52" fmla="cos 1 f47"/>
                <a:gd name="f53" fmla="abs f48"/>
                <a:gd name="f54" fmla="abs f49"/>
                <a:gd name="f55" fmla="?: f48 f20 f2"/>
                <a:gd name="f56" fmla="?: f48 f2 f20"/>
                <a:gd name="f57" fmla="?: f48 f3 f2"/>
                <a:gd name="f58" fmla="?: f48 f2 f3"/>
                <a:gd name="f59" fmla="+- f44 0 f50"/>
                <a:gd name="f60" fmla="?: f49 f20 f2"/>
                <a:gd name="f61" fmla="?: f49 f2 f20"/>
                <a:gd name="f62" fmla="+- f45 0 f51"/>
                <a:gd name="f63" fmla="+- f50 0 f44"/>
                <a:gd name="f64" fmla="+- f51 0 f45"/>
                <a:gd name="f65" fmla="?: f48 0 f1"/>
                <a:gd name="f66" fmla="?: f48 f1 0"/>
                <a:gd name="f67" fmla="+- 0 0 f52"/>
                <a:gd name="f68" fmla="?: f48 f58 f57"/>
                <a:gd name="f69" fmla="?: f48 f57 f58"/>
                <a:gd name="f70" fmla="?: f49 f56 f55"/>
                <a:gd name="f71" fmla="abs f59"/>
                <a:gd name="f72" fmla="?: f59 0 f1"/>
                <a:gd name="f73" fmla="?: f59 f1 0"/>
                <a:gd name="f74" fmla="?: f59 f60 f61"/>
                <a:gd name="f75" fmla="abs f62"/>
                <a:gd name="f76" fmla="abs f63"/>
                <a:gd name="f77" fmla="?: f62 f20 f2"/>
                <a:gd name="f78" fmla="?: f62 f2 f20"/>
                <a:gd name="f79" fmla="?: f62 f3 f2"/>
                <a:gd name="f80" fmla="?: f62 f2 f3"/>
                <a:gd name="f81" fmla="abs f64"/>
                <a:gd name="f82" fmla="?: f64 f20 f2"/>
                <a:gd name="f83" fmla="?: f64 f2 f20"/>
                <a:gd name="f84" fmla="?: f64 f66 f65"/>
                <a:gd name="f85" fmla="?: f64 f65 f66"/>
                <a:gd name="f86" fmla="*/ f19 f67 1"/>
                <a:gd name="f87" fmla="?: f49 f69 f68"/>
                <a:gd name="f88" fmla="?: f49 f73 f72"/>
                <a:gd name="f89" fmla="?: f49 f72 f73"/>
                <a:gd name="f90" fmla="?: f62 f80 f79"/>
                <a:gd name="f91" fmla="?: f62 f79 f80"/>
                <a:gd name="f92" fmla="?: f63 f78 f77"/>
                <a:gd name="f93" fmla="?: f48 f84 f85"/>
                <a:gd name="f94" fmla="?: f48 f82 f83"/>
                <a:gd name="f95" fmla="*/ f86 3163 1"/>
                <a:gd name="f96" fmla="?: f59 f88 f89"/>
                <a:gd name="f97" fmla="?: f63 f91 f90"/>
                <a:gd name="f98" fmla="*/ f95 1 7636"/>
                <a:gd name="f99" fmla="+- f8 f98 0"/>
                <a:gd name="f100" fmla="+- f35 0 f98"/>
                <a:gd name="f101" fmla="+- f36 0 f98"/>
                <a:gd name="f102" fmla="*/ f99 f34 1"/>
                <a:gd name="f103" fmla="*/ f100 f34 1"/>
                <a:gd name="f104" fmla="*/ f101 f34 1"/>
              </a:gdLst>
              <a:ahLst>
                <a:ahXY gdRefX="f0" minX="f8" maxX="f11">
                  <a:pos x="f41" y="f42"/>
                </a:ahXY>
              </a:ahLst>
              <a:cxnLst>
                <a:cxn ang="3cd4">
                  <a:pos x="hc" y="t"/>
                </a:cxn>
                <a:cxn ang="0">
                  <a:pos x="r" y="vc"/>
                </a:cxn>
                <a:cxn ang="cd4">
                  <a:pos x="hc" y="b"/>
                </a:cxn>
                <a:cxn ang="cd2">
                  <a:pos x="l" y="vc"/>
                </a:cxn>
                <a:cxn ang="f33">
                  <a:pos x="f46" y="f46"/>
                </a:cxn>
              </a:cxnLst>
              <a:rect l="f102" t="f102" r="f103" b="f104"/>
              <a:pathLst>
                <a:path>
                  <a:moveTo>
                    <a:pt x="f43" y="f42"/>
                  </a:moveTo>
                  <a:arcTo wR="f53" hR="f54" stAng="f87" swAng="f70"/>
                  <a:lnTo>
                    <a:pt x="f42" y="f50"/>
                  </a:lnTo>
                  <a:arcTo wR="f54" hR="f71" stAng="f96" swAng="f74"/>
                  <a:lnTo>
                    <a:pt x="f51" y="f44"/>
                  </a:lnTo>
                  <a:arcTo wR="f75" hR="f76" stAng="f97" swAng="f92"/>
                  <a:lnTo>
                    <a:pt x="f45" y="f43"/>
                  </a:lnTo>
                  <a:arcTo wR="f81" hR="f53" stAng="f93" swAng="f94"/>
                  <a:close/>
                </a:path>
              </a:pathLst>
            </a:custGeom>
            <a:solidFill>
              <a:srgbClr val="000000"/>
            </a:solidFill>
            <a:ln w="12600">
              <a:solidFill>
                <a:srgbClr val="666666"/>
              </a:solidFill>
              <a:prstDash val="solid"/>
              <a:round/>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sp>
          <p:nvSpPr>
            <p:cNvPr id="9" name="Freeform 8">
              <a:extLst>
                <a:ext uri="{FF2B5EF4-FFF2-40B4-BE49-F238E27FC236}">
                  <a16:creationId xmlns:a16="http://schemas.microsoft.com/office/drawing/2014/main" id="{01A7C246-AE5A-A047-87EA-7C077F426DCA}"/>
                </a:ext>
              </a:extLst>
            </p:cNvPr>
            <p:cNvSpPr/>
            <p:nvPr/>
          </p:nvSpPr>
          <p:spPr>
            <a:xfrm>
              <a:off x="1487519" y="3583080"/>
              <a:ext cx="1254240" cy="761759"/>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10800 f9 1"/>
                <a:gd name="f13" fmla="*/ f10 1 f2"/>
                <a:gd name="f14" fmla="+- f13 0 f1"/>
              </a:gdLst>
              <a:ahLst/>
              <a:cxnLst>
                <a:cxn ang="3cd4">
                  <a:pos x="hc" y="t"/>
                </a:cxn>
                <a:cxn ang="0">
                  <a:pos x="r" y="vc"/>
                </a:cxn>
                <a:cxn ang="cd4">
                  <a:pos x="hc" y="b"/>
                </a:cxn>
                <a:cxn ang="cd2">
                  <a:pos x="l" y="vc"/>
                </a:cxn>
                <a:cxn ang="f14">
                  <a:pos x="f11" y="f12"/>
                </a:cxn>
              </a:cxnLst>
              <a:rect l="l" t="t" r="r" b="b"/>
              <a:pathLst>
                <a:path w="21600" h="21600">
                  <a:moveTo>
                    <a:pt x="f5" y="f5"/>
                  </a:moveTo>
                  <a:lnTo>
                    <a:pt x="f6" y="f5"/>
                  </a:lnTo>
                  <a:lnTo>
                    <a:pt x="f6" y="f6"/>
                  </a:lnTo>
                  <a:lnTo>
                    <a:pt x="f5" y="f6"/>
                  </a:lnTo>
                  <a:lnTo>
                    <a:pt x="f5" y="f5"/>
                  </a:lnTo>
                  <a:close/>
                </a:path>
              </a:pathLst>
            </a:custGeom>
            <a:noFill/>
            <a:ln>
              <a:noFill/>
              <a:prstDash val="solid"/>
            </a:ln>
          </p:spPr>
          <p:txBody>
            <a:bodyPr wrap="square" lIns="46042" tIns="46042" rIns="81961" bIns="46042" anchor="ctr" anchorCtr="0" compatLnSpc="1">
              <a:noAutofit/>
            </a:bodyPr>
            <a:lstStyle/>
            <a:p>
              <a:pPr algn="ct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FFFFFF"/>
                  </a:solidFill>
                  <a:latin typeface="Optima" pitchFamily="2"/>
                  <a:ea typeface="Optima" pitchFamily="2"/>
                  <a:cs typeface="Optima" pitchFamily="2"/>
                </a:rPr>
                <a:t>King</a:t>
              </a:r>
              <a:br>
                <a:rPr lang="en-US" sz="1633">
                  <a:solidFill>
                    <a:srgbClr val="FFFFFF"/>
                  </a:solidFill>
                  <a:latin typeface="Optima" pitchFamily="2"/>
                  <a:ea typeface="Optima" pitchFamily="2"/>
                  <a:cs typeface="Optima" pitchFamily="2"/>
                </a:rPr>
              </a:br>
              <a:r>
                <a:rPr lang="en-US" sz="1633">
                  <a:solidFill>
                    <a:srgbClr val="FFFFFF"/>
                  </a:solidFill>
                  <a:latin typeface="Optima" pitchFamily="2"/>
                  <a:ea typeface="Optima" pitchFamily="2"/>
                  <a:cs typeface="Optima" pitchFamily="2"/>
                </a:rPr>
                <a:t>dies</a:t>
              </a:r>
            </a:p>
          </p:txBody>
        </p:sp>
      </p:grpSp>
      <p:grpSp>
        <p:nvGrpSpPr>
          <p:cNvPr id="10" name="Group 9">
            <a:extLst>
              <a:ext uri="{FF2B5EF4-FFF2-40B4-BE49-F238E27FC236}">
                <a16:creationId xmlns:a16="http://schemas.microsoft.com/office/drawing/2014/main" id="{C357E0B3-80A6-3E4E-AD4F-F18529CF566B}"/>
              </a:ext>
            </a:extLst>
          </p:cNvPr>
          <p:cNvGrpSpPr/>
          <p:nvPr/>
        </p:nvGrpSpPr>
        <p:grpSpPr>
          <a:xfrm>
            <a:off x="2711747" y="3182456"/>
            <a:ext cx="1137338" cy="827451"/>
            <a:chOff x="2989440" y="3508559"/>
            <a:chExt cx="1253880" cy="912239"/>
          </a:xfrm>
        </p:grpSpPr>
        <p:sp>
          <p:nvSpPr>
            <p:cNvPr id="11" name="Freeform 10">
              <a:extLst>
                <a:ext uri="{FF2B5EF4-FFF2-40B4-BE49-F238E27FC236}">
                  <a16:creationId xmlns:a16="http://schemas.microsoft.com/office/drawing/2014/main" id="{8E27D610-8CCE-E149-8F54-AFA6016273F6}"/>
                </a:ext>
              </a:extLst>
            </p:cNvPr>
            <p:cNvSpPr/>
            <p:nvPr/>
          </p:nvSpPr>
          <p:spPr>
            <a:xfrm>
              <a:off x="2989440" y="3508559"/>
              <a:ext cx="1253880" cy="912239"/>
            </a:xfrm>
            <a:custGeom>
              <a:avLst>
                <a:gd name="f0" fmla="val 37"/>
              </a:avLst>
              <a:gdLst>
                <a:gd name="f1" fmla="val 10800000"/>
                <a:gd name="f2" fmla="val 5400000"/>
                <a:gd name="f3" fmla="val 16200000"/>
                <a:gd name="f4" fmla="val 180"/>
                <a:gd name="f5" fmla="val w"/>
                <a:gd name="f6" fmla="val h"/>
                <a:gd name="f7" fmla="val ss"/>
                <a:gd name="f8" fmla="val 0"/>
                <a:gd name="f9" fmla="*/ 5419351 1 1725033"/>
                <a:gd name="f10" fmla="val 45"/>
                <a:gd name="f11" fmla="val 10800"/>
                <a:gd name="f12" fmla="val -2147483647"/>
                <a:gd name="f13" fmla="val 2147483647"/>
                <a:gd name="f14" fmla="+- 0 0 0"/>
                <a:gd name="f15" fmla="abs f5"/>
                <a:gd name="f16" fmla="abs f6"/>
                <a:gd name="f17" fmla="abs f7"/>
                <a:gd name="f18" fmla="*/ f9 1 180"/>
                <a:gd name="f19" fmla="pin 0 f0 10800"/>
                <a:gd name="f20" fmla="+- 0 0 f2"/>
                <a:gd name="f21" fmla="*/ f14 f1 1"/>
                <a:gd name="f22" fmla="?: f15 f5 1"/>
                <a:gd name="f23" fmla="?: f16 f6 1"/>
                <a:gd name="f24" fmla="?: f17 f7 1"/>
                <a:gd name="f25" fmla="*/ f10 f18 1"/>
                <a:gd name="f26" fmla="+- f8 f19 0"/>
                <a:gd name="f27" fmla="*/ f21 1 f4"/>
                <a:gd name="f28" fmla="*/ f22 1 21600"/>
                <a:gd name="f29" fmla="*/ f23 1 21600"/>
                <a:gd name="f30" fmla="*/ 21600 f22 1"/>
                <a:gd name="f31" fmla="*/ 21600 f23 1"/>
                <a:gd name="f32" fmla="+- 0 0 f25"/>
                <a:gd name="f33" fmla="+- f27 0 f2"/>
                <a:gd name="f34" fmla="min f29 f28"/>
                <a:gd name="f35" fmla="*/ f30 1 f24"/>
                <a:gd name="f36" fmla="*/ f31 1 f24"/>
                <a:gd name="f37" fmla="*/ f32 f1 1"/>
                <a:gd name="f38" fmla="*/ f37 1 f9"/>
                <a:gd name="f39" fmla="+- f36 0 f19"/>
                <a:gd name="f40" fmla="+- f35 0 f19"/>
                <a:gd name="f41" fmla="*/ f19 f34 1"/>
                <a:gd name="f42" fmla="*/ f8 f34 1"/>
                <a:gd name="f43" fmla="*/ f26 f34 1"/>
                <a:gd name="f44" fmla="*/ f36 f34 1"/>
                <a:gd name="f45" fmla="*/ f35 f34 1"/>
                <a:gd name="f46" fmla="*/ 10800 f34 1"/>
                <a:gd name="f47" fmla="+- f38 0 f2"/>
                <a:gd name="f48" fmla="+- f42 0 f43"/>
                <a:gd name="f49" fmla="+- f43 0 f42"/>
                <a:gd name="f50" fmla="*/ f39 f34 1"/>
                <a:gd name="f51" fmla="*/ f40 f34 1"/>
                <a:gd name="f52" fmla="cos 1 f47"/>
                <a:gd name="f53" fmla="abs f48"/>
                <a:gd name="f54" fmla="abs f49"/>
                <a:gd name="f55" fmla="?: f48 f20 f2"/>
                <a:gd name="f56" fmla="?: f48 f2 f20"/>
                <a:gd name="f57" fmla="?: f48 f3 f2"/>
                <a:gd name="f58" fmla="?: f48 f2 f3"/>
                <a:gd name="f59" fmla="+- f44 0 f50"/>
                <a:gd name="f60" fmla="?: f49 f20 f2"/>
                <a:gd name="f61" fmla="?: f49 f2 f20"/>
                <a:gd name="f62" fmla="+- f45 0 f51"/>
                <a:gd name="f63" fmla="+- f50 0 f44"/>
                <a:gd name="f64" fmla="+- f51 0 f45"/>
                <a:gd name="f65" fmla="?: f48 0 f1"/>
                <a:gd name="f66" fmla="?: f48 f1 0"/>
                <a:gd name="f67" fmla="+- 0 0 f52"/>
                <a:gd name="f68" fmla="?: f48 f58 f57"/>
                <a:gd name="f69" fmla="?: f48 f57 f58"/>
                <a:gd name="f70" fmla="?: f49 f56 f55"/>
                <a:gd name="f71" fmla="abs f59"/>
                <a:gd name="f72" fmla="?: f59 0 f1"/>
                <a:gd name="f73" fmla="?: f59 f1 0"/>
                <a:gd name="f74" fmla="?: f59 f60 f61"/>
                <a:gd name="f75" fmla="abs f62"/>
                <a:gd name="f76" fmla="abs f63"/>
                <a:gd name="f77" fmla="?: f62 f20 f2"/>
                <a:gd name="f78" fmla="?: f62 f2 f20"/>
                <a:gd name="f79" fmla="?: f62 f3 f2"/>
                <a:gd name="f80" fmla="?: f62 f2 f3"/>
                <a:gd name="f81" fmla="abs f64"/>
                <a:gd name="f82" fmla="?: f64 f20 f2"/>
                <a:gd name="f83" fmla="?: f64 f2 f20"/>
                <a:gd name="f84" fmla="?: f64 f66 f65"/>
                <a:gd name="f85" fmla="?: f64 f65 f66"/>
                <a:gd name="f86" fmla="*/ f19 f67 1"/>
                <a:gd name="f87" fmla="?: f49 f69 f68"/>
                <a:gd name="f88" fmla="?: f49 f73 f72"/>
                <a:gd name="f89" fmla="?: f49 f72 f73"/>
                <a:gd name="f90" fmla="?: f62 f80 f79"/>
                <a:gd name="f91" fmla="?: f62 f79 f80"/>
                <a:gd name="f92" fmla="?: f63 f78 f77"/>
                <a:gd name="f93" fmla="?: f48 f84 f85"/>
                <a:gd name="f94" fmla="?: f48 f82 f83"/>
                <a:gd name="f95" fmla="*/ f86 3163 1"/>
                <a:gd name="f96" fmla="?: f59 f88 f89"/>
                <a:gd name="f97" fmla="?: f63 f91 f90"/>
                <a:gd name="f98" fmla="*/ f95 1 7636"/>
                <a:gd name="f99" fmla="+- f8 f98 0"/>
                <a:gd name="f100" fmla="+- f35 0 f98"/>
                <a:gd name="f101" fmla="+- f36 0 f98"/>
                <a:gd name="f102" fmla="*/ f99 f34 1"/>
                <a:gd name="f103" fmla="*/ f100 f34 1"/>
                <a:gd name="f104" fmla="*/ f101 f34 1"/>
              </a:gdLst>
              <a:ahLst>
                <a:ahXY gdRefX="f0" minX="f8" maxX="f11">
                  <a:pos x="f41" y="f42"/>
                </a:ahXY>
              </a:ahLst>
              <a:cxnLst>
                <a:cxn ang="3cd4">
                  <a:pos x="hc" y="t"/>
                </a:cxn>
                <a:cxn ang="0">
                  <a:pos x="r" y="vc"/>
                </a:cxn>
                <a:cxn ang="cd4">
                  <a:pos x="hc" y="b"/>
                </a:cxn>
                <a:cxn ang="cd2">
                  <a:pos x="l" y="vc"/>
                </a:cxn>
                <a:cxn ang="f33">
                  <a:pos x="f46" y="f46"/>
                </a:cxn>
              </a:cxnLst>
              <a:rect l="f102" t="f102" r="f103" b="f104"/>
              <a:pathLst>
                <a:path>
                  <a:moveTo>
                    <a:pt x="f43" y="f42"/>
                  </a:moveTo>
                  <a:arcTo wR="f53" hR="f54" stAng="f87" swAng="f70"/>
                  <a:lnTo>
                    <a:pt x="f42" y="f50"/>
                  </a:lnTo>
                  <a:arcTo wR="f54" hR="f71" stAng="f96" swAng="f74"/>
                  <a:lnTo>
                    <a:pt x="f51" y="f44"/>
                  </a:lnTo>
                  <a:arcTo wR="f75" hR="f76" stAng="f97" swAng="f92"/>
                  <a:lnTo>
                    <a:pt x="f45" y="f43"/>
                  </a:lnTo>
                  <a:arcTo wR="f81" hR="f53" stAng="f93" swAng="f94"/>
                  <a:close/>
                </a:path>
              </a:pathLst>
            </a:custGeom>
            <a:solidFill>
              <a:srgbClr val="000000"/>
            </a:solidFill>
            <a:ln w="12600">
              <a:solidFill>
                <a:srgbClr val="666666"/>
              </a:solidFill>
              <a:prstDash val="solid"/>
              <a:round/>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sp>
          <p:nvSpPr>
            <p:cNvPr id="12" name="Freeform 11">
              <a:extLst>
                <a:ext uri="{FF2B5EF4-FFF2-40B4-BE49-F238E27FC236}">
                  <a16:creationId xmlns:a16="http://schemas.microsoft.com/office/drawing/2014/main" id="{2CB11B6D-CE2A-CF4B-9347-FB0794674688}"/>
                </a:ext>
              </a:extLst>
            </p:cNvPr>
            <p:cNvSpPr/>
            <p:nvPr/>
          </p:nvSpPr>
          <p:spPr>
            <a:xfrm>
              <a:off x="2989440" y="3583080"/>
              <a:ext cx="1253880" cy="761759"/>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10800 f9 1"/>
                <a:gd name="f13" fmla="*/ f10 1 f2"/>
                <a:gd name="f14" fmla="+- f13 0 f1"/>
              </a:gdLst>
              <a:ahLst/>
              <a:cxnLst>
                <a:cxn ang="3cd4">
                  <a:pos x="hc" y="t"/>
                </a:cxn>
                <a:cxn ang="0">
                  <a:pos x="r" y="vc"/>
                </a:cxn>
                <a:cxn ang="cd4">
                  <a:pos x="hc" y="b"/>
                </a:cxn>
                <a:cxn ang="cd2">
                  <a:pos x="l" y="vc"/>
                </a:cxn>
                <a:cxn ang="f14">
                  <a:pos x="f11" y="f12"/>
                </a:cxn>
              </a:cxnLst>
              <a:rect l="l" t="t" r="r" b="b"/>
              <a:pathLst>
                <a:path w="21600" h="21600">
                  <a:moveTo>
                    <a:pt x="f5" y="f5"/>
                  </a:moveTo>
                  <a:lnTo>
                    <a:pt x="f6" y="f5"/>
                  </a:lnTo>
                  <a:lnTo>
                    <a:pt x="f6" y="f6"/>
                  </a:lnTo>
                  <a:lnTo>
                    <a:pt x="f5" y="f6"/>
                  </a:lnTo>
                  <a:lnTo>
                    <a:pt x="f5" y="f5"/>
                  </a:lnTo>
                  <a:close/>
                </a:path>
              </a:pathLst>
            </a:custGeom>
            <a:noFill/>
            <a:ln>
              <a:noFill/>
              <a:prstDash val="solid"/>
            </a:ln>
          </p:spPr>
          <p:txBody>
            <a:bodyPr wrap="square" lIns="46042" tIns="46042" rIns="81961" bIns="46042" anchor="ctr" anchorCtr="0" compatLnSpc="1">
              <a:noAutofit/>
            </a:bodyPr>
            <a:lstStyle/>
            <a:p>
              <a:pPr algn="ct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FFFFFF"/>
                  </a:solidFill>
                  <a:latin typeface="Optima" pitchFamily="2"/>
                  <a:ea typeface="Optima" pitchFamily="2"/>
                  <a:cs typeface="Optima" pitchFamily="2"/>
                </a:rPr>
                <a:t>Queen</a:t>
              </a:r>
              <a:br>
                <a:rPr lang="en-US" sz="1633">
                  <a:solidFill>
                    <a:srgbClr val="FFFFFF"/>
                  </a:solidFill>
                  <a:latin typeface="Optima" pitchFamily="2"/>
                  <a:ea typeface="Optima" pitchFamily="2"/>
                  <a:cs typeface="Optima" pitchFamily="2"/>
                </a:rPr>
              </a:br>
              <a:r>
                <a:rPr lang="en-US" sz="1633">
                  <a:solidFill>
                    <a:srgbClr val="FFFFFF"/>
                  </a:solidFill>
                  <a:latin typeface="Optima" pitchFamily="2"/>
                  <a:ea typeface="Optima" pitchFamily="2"/>
                  <a:cs typeface="Optima" pitchFamily="2"/>
                </a:rPr>
                <a:t>grieves</a:t>
              </a:r>
            </a:p>
          </p:txBody>
        </p:sp>
      </p:grpSp>
      <p:grpSp>
        <p:nvGrpSpPr>
          <p:cNvPr id="13" name="Group 12">
            <a:extLst>
              <a:ext uri="{FF2B5EF4-FFF2-40B4-BE49-F238E27FC236}">
                <a16:creationId xmlns:a16="http://schemas.microsoft.com/office/drawing/2014/main" id="{589017F5-3C40-0A48-B6F2-876B72A321CD}"/>
              </a:ext>
            </a:extLst>
          </p:cNvPr>
          <p:cNvGrpSpPr/>
          <p:nvPr/>
        </p:nvGrpSpPr>
        <p:grpSpPr>
          <a:xfrm>
            <a:off x="5467742" y="2156468"/>
            <a:ext cx="1137665" cy="413072"/>
            <a:chOff x="6027840" y="2377439"/>
            <a:chExt cx="1254240" cy="455399"/>
          </a:xfrm>
        </p:grpSpPr>
        <p:sp>
          <p:nvSpPr>
            <p:cNvPr id="14" name="Freeform 13">
              <a:extLst>
                <a:ext uri="{FF2B5EF4-FFF2-40B4-BE49-F238E27FC236}">
                  <a16:creationId xmlns:a16="http://schemas.microsoft.com/office/drawing/2014/main" id="{E4C0B080-60E3-FB4E-9BCA-B638136F7F37}"/>
                </a:ext>
              </a:extLst>
            </p:cNvPr>
            <p:cNvSpPr/>
            <p:nvPr/>
          </p:nvSpPr>
          <p:spPr>
            <a:xfrm>
              <a:off x="6027840" y="2377439"/>
              <a:ext cx="1254240" cy="455399"/>
            </a:xfrm>
            <a:custGeom>
              <a:avLst>
                <a:gd name="f0" fmla="val 75"/>
              </a:avLst>
              <a:gdLst>
                <a:gd name="f1" fmla="val 10800000"/>
                <a:gd name="f2" fmla="val 5400000"/>
                <a:gd name="f3" fmla="val 16200000"/>
                <a:gd name="f4" fmla="val 180"/>
                <a:gd name="f5" fmla="val w"/>
                <a:gd name="f6" fmla="val h"/>
                <a:gd name="f7" fmla="val ss"/>
                <a:gd name="f8" fmla="val 0"/>
                <a:gd name="f9" fmla="*/ 5419351 1 1725033"/>
                <a:gd name="f10" fmla="val 45"/>
                <a:gd name="f11" fmla="val 10800"/>
                <a:gd name="f12" fmla="val -2147483647"/>
                <a:gd name="f13" fmla="val 2147483647"/>
                <a:gd name="f14" fmla="+- 0 0 0"/>
                <a:gd name="f15" fmla="abs f5"/>
                <a:gd name="f16" fmla="abs f6"/>
                <a:gd name="f17" fmla="abs f7"/>
                <a:gd name="f18" fmla="*/ f9 1 180"/>
                <a:gd name="f19" fmla="pin 0 f0 10800"/>
                <a:gd name="f20" fmla="+- 0 0 f2"/>
                <a:gd name="f21" fmla="*/ f14 f1 1"/>
                <a:gd name="f22" fmla="?: f15 f5 1"/>
                <a:gd name="f23" fmla="?: f16 f6 1"/>
                <a:gd name="f24" fmla="?: f17 f7 1"/>
                <a:gd name="f25" fmla="*/ f10 f18 1"/>
                <a:gd name="f26" fmla="+- f8 f19 0"/>
                <a:gd name="f27" fmla="*/ f21 1 f4"/>
                <a:gd name="f28" fmla="*/ f22 1 21600"/>
                <a:gd name="f29" fmla="*/ f23 1 21600"/>
                <a:gd name="f30" fmla="*/ 21600 f22 1"/>
                <a:gd name="f31" fmla="*/ 21600 f23 1"/>
                <a:gd name="f32" fmla="+- 0 0 f25"/>
                <a:gd name="f33" fmla="+- f27 0 f2"/>
                <a:gd name="f34" fmla="min f29 f28"/>
                <a:gd name="f35" fmla="*/ f30 1 f24"/>
                <a:gd name="f36" fmla="*/ f31 1 f24"/>
                <a:gd name="f37" fmla="*/ f32 f1 1"/>
                <a:gd name="f38" fmla="*/ f37 1 f9"/>
                <a:gd name="f39" fmla="+- f36 0 f19"/>
                <a:gd name="f40" fmla="+- f35 0 f19"/>
                <a:gd name="f41" fmla="*/ f19 f34 1"/>
                <a:gd name="f42" fmla="*/ f8 f34 1"/>
                <a:gd name="f43" fmla="*/ f26 f34 1"/>
                <a:gd name="f44" fmla="*/ f36 f34 1"/>
                <a:gd name="f45" fmla="*/ f35 f34 1"/>
                <a:gd name="f46" fmla="*/ 10800 f34 1"/>
                <a:gd name="f47" fmla="+- f38 0 f2"/>
                <a:gd name="f48" fmla="+- f42 0 f43"/>
                <a:gd name="f49" fmla="+- f43 0 f42"/>
                <a:gd name="f50" fmla="*/ f39 f34 1"/>
                <a:gd name="f51" fmla="*/ f40 f34 1"/>
                <a:gd name="f52" fmla="cos 1 f47"/>
                <a:gd name="f53" fmla="abs f48"/>
                <a:gd name="f54" fmla="abs f49"/>
                <a:gd name="f55" fmla="?: f48 f20 f2"/>
                <a:gd name="f56" fmla="?: f48 f2 f20"/>
                <a:gd name="f57" fmla="?: f48 f3 f2"/>
                <a:gd name="f58" fmla="?: f48 f2 f3"/>
                <a:gd name="f59" fmla="+- f44 0 f50"/>
                <a:gd name="f60" fmla="?: f49 f20 f2"/>
                <a:gd name="f61" fmla="?: f49 f2 f20"/>
                <a:gd name="f62" fmla="+- f45 0 f51"/>
                <a:gd name="f63" fmla="+- f50 0 f44"/>
                <a:gd name="f64" fmla="+- f51 0 f45"/>
                <a:gd name="f65" fmla="?: f48 0 f1"/>
                <a:gd name="f66" fmla="?: f48 f1 0"/>
                <a:gd name="f67" fmla="+- 0 0 f52"/>
                <a:gd name="f68" fmla="?: f48 f58 f57"/>
                <a:gd name="f69" fmla="?: f48 f57 f58"/>
                <a:gd name="f70" fmla="?: f49 f56 f55"/>
                <a:gd name="f71" fmla="abs f59"/>
                <a:gd name="f72" fmla="?: f59 0 f1"/>
                <a:gd name="f73" fmla="?: f59 f1 0"/>
                <a:gd name="f74" fmla="?: f59 f60 f61"/>
                <a:gd name="f75" fmla="abs f62"/>
                <a:gd name="f76" fmla="abs f63"/>
                <a:gd name="f77" fmla="?: f62 f20 f2"/>
                <a:gd name="f78" fmla="?: f62 f2 f20"/>
                <a:gd name="f79" fmla="?: f62 f3 f2"/>
                <a:gd name="f80" fmla="?: f62 f2 f3"/>
                <a:gd name="f81" fmla="abs f64"/>
                <a:gd name="f82" fmla="?: f64 f20 f2"/>
                <a:gd name="f83" fmla="?: f64 f2 f20"/>
                <a:gd name="f84" fmla="?: f64 f66 f65"/>
                <a:gd name="f85" fmla="?: f64 f65 f66"/>
                <a:gd name="f86" fmla="*/ f19 f67 1"/>
                <a:gd name="f87" fmla="?: f49 f69 f68"/>
                <a:gd name="f88" fmla="?: f49 f73 f72"/>
                <a:gd name="f89" fmla="?: f49 f72 f73"/>
                <a:gd name="f90" fmla="?: f62 f80 f79"/>
                <a:gd name="f91" fmla="?: f62 f79 f80"/>
                <a:gd name="f92" fmla="?: f63 f78 f77"/>
                <a:gd name="f93" fmla="?: f48 f84 f85"/>
                <a:gd name="f94" fmla="?: f48 f82 f83"/>
                <a:gd name="f95" fmla="*/ f86 3163 1"/>
                <a:gd name="f96" fmla="?: f59 f88 f89"/>
                <a:gd name="f97" fmla="?: f63 f91 f90"/>
                <a:gd name="f98" fmla="*/ f95 1 7636"/>
                <a:gd name="f99" fmla="+- f8 f98 0"/>
                <a:gd name="f100" fmla="+- f35 0 f98"/>
                <a:gd name="f101" fmla="+- f36 0 f98"/>
                <a:gd name="f102" fmla="*/ f99 f34 1"/>
                <a:gd name="f103" fmla="*/ f100 f34 1"/>
                <a:gd name="f104" fmla="*/ f101 f34 1"/>
              </a:gdLst>
              <a:ahLst>
                <a:ahXY gdRefX="f0" minX="f8" maxX="f11">
                  <a:pos x="f41" y="f42"/>
                </a:ahXY>
              </a:ahLst>
              <a:cxnLst>
                <a:cxn ang="3cd4">
                  <a:pos x="hc" y="t"/>
                </a:cxn>
                <a:cxn ang="0">
                  <a:pos x="r" y="vc"/>
                </a:cxn>
                <a:cxn ang="cd4">
                  <a:pos x="hc" y="b"/>
                </a:cxn>
                <a:cxn ang="cd2">
                  <a:pos x="l" y="vc"/>
                </a:cxn>
                <a:cxn ang="f33">
                  <a:pos x="f46" y="f46"/>
                </a:cxn>
              </a:cxnLst>
              <a:rect l="f102" t="f102" r="f103" b="f104"/>
              <a:pathLst>
                <a:path>
                  <a:moveTo>
                    <a:pt x="f43" y="f42"/>
                  </a:moveTo>
                  <a:arcTo wR="f53" hR="f54" stAng="f87" swAng="f70"/>
                  <a:lnTo>
                    <a:pt x="f42" y="f50"/>
                  </a:lnTo>
                  <a:arcTo wR="f54" hR="f71" stAng="f96" swAng="f74"/>
                  <a:lnTo>
                    <a:pt x="f51" y="f44"/>
                  </a:lnTo>
                  <a:arcTo wR="f75" hR="f76" stAng="f97" swAng="f92"/>
                  <a:lnTo>
                    <a:pt x="f45" y="f43"/>
                  </a:lnTo>
                  <a:arcTo wR="f81" hR="f53" stAng="f93" swAng="f94"/>
                  <a:close/>
                </a:path>
              </a:pathLst>
            </a:custGeom>
            <a:solidFill>
              <a:srgbClr val="000000"/>
            </a:solidFill>
            <a:ln w="12600">
              <a:solidFill>
                <a:srgbClr val="666666"/>
              </a:solidFill>
              <a:prstDash val="solid"/>
              <a:round/>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sp>
          <p:nvSpPr>
            <p:cNvPr id="15" name="Freeform 14">
              <a:extLst>
                <a:ext uri="{FF2B5EF4-FFF2-40B4-BE49-F238E27FC236}">
                  <a16:creationId xmlns:a16="http://schemas.microsoft.com/office/drawing/2014/main" id="{7D8F39B1-B329-BE47-887F-5DBEB0CECED0}"/>
                </a:ext>
              </a:extLst>
            </p:cNvPr>
            <p:cNvSpPr/>
            <p:nvPr/>
          </p:nvSpPr>
          <p:spPr>
            <a:xfrm>
              <a:off x="6027840" y="2413800"/>
              <a:ext cx="1254240" cy="38088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10800 f9 1"/>
                <a:gd name="f13" fmla="*/ f10 1 f2"/>
                <a:gd name="f14" fmla="+- f13 0 f1"/>
              </a:gdLst>
              <a:ahLst/>
              <a:cxnLst>
                <a:cxn ang="3cd4">
                  <a:pos x="hc" y="t"/>
                </a:cxn>
                <a:cxn ang="0">
                  <a:pos x="r" y="vc"/>
                </a:cxn>
                <a:cxn ang="cd4">
                  <a:pos x="hc" y="b"/>
                </a:cxn>
                <a:cxn ang="cd2">
                  <a:pos x="l" y="vc"/>
                </a:cxn>
                <a:cxn ang="f14">
                  <a:pos x="f11" y="f12"/>
                </a:cxn>
              </a:cxnLst>
              <a:rect l="l" t="t" r="r" b="b"/>
              <a:pathLst>
                <a:path w="21600" h="21600">
                  <a:moveTo>
                    <a:pt x="f5" y="f5"/>
                  </a:moveTo>
                  <a:lnTo>
                    <a:pt x="f6" y="f5"/>
                  </a:lnTo>
                  <a:lnTo>
                    <a:pt x="f6" y="f6"/>
                  </a:lnTo>
                  <a:lnTo>
                    <a:pt x="f5" y="f6"/>
                  </a:lnTo>
                  <a:lnTo>
                    <a:pt x="f5" y="f5"/>
                  </a:lnTo>
                  <a:close/>
                </a:path>
              </a:pathLst>
            </a:custGeom>
            <a:noFill/>
            <a:ln>
              <a:noFill/>
              <a:prstDash val="solid"/>
            </a:ln>
          </p:spPr>
          <p:txBody>
            <a:bodyPr wrap="square" lIns="46042" tIns="46042" rIns="81961" bIns="46042" anchor="ctr" anchorCtr="0" compatLnSpc="1">
              <a:noAutofit/>
            </a:bodyPr>
            <a:lstStyle/>
            <a:p>
              <a:pPr algn="ct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FFFFFF"/>
                  </a:solidFill>
                  <a:latin typeface="Optima" pitchFamily="2"/>
                  <a:ea typeface="Optima" pitchFamily="2"/>
                  <a:cs typeface="Optima" pitchFamily="2"/>
                </a:rPr>
                <a:t>expr 2</a:t>
              </a:r>
            </a:p>
          </p:txBody>
        </p:sp>
      </p:grpSp>
      <p:grpSp>
        <p:nvGrpSpPr>
          <p:cNvPr id="16" name="Group 15">
            <a:extLst>
              <a:ext uri="{FF2B5EF4-FFF2-40B4-BE49-F238E27FC236}">
                <a16:creationId xmlns:a16="http://schemas.microsoft.com/office/drawing/2014/main" id="{D919DD3E-7A32-2940-8A73-BDAA2C8952EE}"/>
              </a:ext>
            </a:extLst>
          </p:cNvPr>
          <p:cNvGrpSpPr/>
          <p:nvPr/>
        </p:nvGrpSpPr>
        <p:grpSpPr>
          <a:xfrm>
            <a:off x="6839534" y="2156468"/>
            <a:ext cx="1137665" cy="413072"/>
            <a:chOff x="7540199" y="2377439"/>
            <a:chExt cx="1254240" cy="455399"/>
          </a:xfrm>
        </p:grpSpPr>
        <p:sp>
          <p:nvSpPr>
            <p:cNvPr id="17" name="Freeform 16">
              <a:extLst>
                <a:ext uri="{FF2B5EF4-FFF2-40B4-BE49-F238E27FC236}">
                  <a16:creationId xmlns:a16="http://schemas.microsoft.com/office/drawing/2014/main" id="{0FFEB1A5-DABB-C142-960A-547FAE12295E}"/>
                </a:ext>
              </a:extLst>
            </p:cNvPr>
            <p:cNvSpPr/>
            <p:nvPr/>
          </p:nvSpPr>
          <p:spPr>
            <a:xfrm>
              <a:off x="7540199" y="2377439"/>
              <a:ext cx="1254240" cy="455399"/>
            </a:xfrm>
            <a:custGeom>
              <a:avLst>
                <a:gd name="f0" fmla="val 75"/>
              </a:avLst>
              <a:gdLst>
                <a:gd name="f1" fmla="val 10800000"/>
                <a:gd name="f2" fmla="val 5400000"/>
                <a:gd name="f3" fmla="val 16200000"/>
                <a:gd name="f4" fmla="val 180"/>
                <a:gd name="f5" fmla="val w"/>
                <a:gd name="f6" fmla="val h"/>
                <a:gd name="f7" fmla="val ss"/>
                <a:gd name="f8" fmla="val 0"/>
                <a:gd name="f9" fmla="*/ 5419351 1 1725033"/>
                <a:gd name="f10" fmla="val 45"/>
                <a:gd name="f11" fmla="val 10800"/>
                <a:gd name="f12" fmla="val -2147483647"/>
                <a:gd name="f13" fmla="val 2147483647"/>
                <a:gd name="f14" fmla="+- 0 0 0"/>
                <a:gd name="f15" fmla="abs f5"/>
                <a:gd name="f16" fmla="abs f6"/>
                <a:gd name="f17" fmla="abs f7"/>
                <a:gd name="f18" fmla="*/ f9 1 180"/>
                <a:gd name="f19" fmla="pin 0 f0 10800"/>
                <a:gd name="f20" fmla="+- 0 0 f2"/>
                <a:gd name="f21" fmla="*/ f14 f1 1"/>
                <a:gd name="f22" fmla="?: f15 f5 1"/>
                <a:gd name="f23" fmla="?: f16 f6 1"/>
                <a:gd name="f24" fmla="?: f17 f7 1"/>
                <a:gd name="f25" fmla="*/ f10 f18 1"/>
                <a:gd name="f26" fmla="+- f8 f19 0"/>
                <a:gd name="f27" fmla="*/ f21 1 f4"/>
                <a:gd name="f28" fmla="*/ f22 1 21600"/>
                <a:gd name="f29" fmla="*/ f23 1 21600"/>
                <a:gd name="f30" fmla="*/ 21600 f22 1"/>
                <a:gd name="f31" fmla="*/ 21600 f23 1"/>
                <a:gd name="f32" fmla="+- 0 0 f25"/>
                <a:gd name="f33" fmla="+- f27 0 f2"/>
                <a:gd name="f34" fmla="min f29 f28"/>
                <a:gd name="f35" fmla="*/ f30 1 f24"/>
                <a:gd name="f36" fmla="*/ f31 1 f24"/>
                <a:gd name="f37" fmla="*/ f32 f1 1"/>
                <a:gd name="f38" fmla="*/ f37 1 f9"/>
                <a:gd name="f39" fmla="+- f36 0 f19"/>
                <a:gd name="f40" fmla="+- f35 0 f19"/>
                <a:gd name="f41" fmla="*/ f19 f34 1"/>
                <a:gd name="f42" fmla="*/ f8 f34 1"/>
                <a:gd name="f43" fmla="*/ f26 f34 1"/>
                <a:gd name="f44" fmla="*/ f36 f34 1"/>
                <a:gd name="f45" fmla="*/ f35 f34 1"/>
                <a:gd name="f46" fmla="*/ 10800 f34 1"/>
                <a:gd name="f47" fmla="+- f38 0 f2"/>
                <a:gd name="f48" fmla="+- f42 0 f43"/>
                <a:gd name="f49" fmla="+- f43 0 f42"/>
                <a:gd name="f50" fmla="*/ f39 f34 1"/>
                <a:gd name="f51" fmla="*/ f40 f34 1"/>
                <a:gd name="f52" fmla="cos 1 f47"/>
                <a:gd name="f53" fmla="abs f48"/>
                <a:gd name="f54" fmla="abs f49"/>
                <a:gd name="f55" fmla="?: f48 f20 f2"/>
                <a:gd name="f56" fmla="?: f48 f2 f20"/>
                <a:gd name="f57" fmla="?: f48 f3 f2"/>
                <a:gd name="f58" fmla="?: f48 f2 f3"/>
                <a:gd name="f59" fmla="+- f44 0 f50"/>
                <a:gd name="f60" fmla="?: f49 f20 f2"/>
                <a:gd name="f61" fmla="?: f49 f2 f20"/>
                <a:gd name="f62" fmla="+- f45 0 f51"/>
                <a:gd name="f63" fmla="+- f50 0 f44"/>
                <a:gd name="f64" fmla="+- f51 0 f45"/>
                <a:gd name="f65" fmla="?: f48 0 f1"/>
                <a:gd name="f66" fmla="?: f48 f1 0"/>
                <a:gd name="f67" fmla="+- 0 0 f52"/>
                <a:gd name="f68" fmla="?: f48 f58 f57"/>
                <a:gd name="f69" fmla="?: f48 f57 f58"/>
                <a:gd name="f70" fmla="?: f49 f56 f55"/>
                <a:gd name="f71" fmla="abs f59"/>
                <a:gd name="f72" fmla="?: f59 0 f1"/>
                <a:gd name="f73" fmla="?: f59 f1 0"/>
                <a:gd name="f74" fmla="?: f59 f60 f61"/>
                <a:gd name="f75" fmla="abs f62"/>
                <a:gd name="f76" fmla="abs f63"/>
                <a:gd name="f77" fmla="?: f62 f20 f2"/>
                <a:gd name="f78" fmla="?: f62 f2 f20"/>
                <a:gd name="f79" fmla="?: f62 f3 f2"/>
                <a:gd name="f80" fmla="?: f62 f2 f3"/>
                <a:gd name="f81" fmla="abs f64"/>
                <a:gd name="f82" fmla="?: f64 f20 f2"/>
                <a:gd name="f83" fmla="?: f64 f2 f20"/>
                <a:gd name="f84" fmla="?: f64 f66 f65"/>
                <a:gd name="f85" fmla="?: f64 f65 f66"/>
                <a:gd name="f86" fmla="*/ f19 f67 1"/>
                <a:gd name="f87" fmla="?: f49 f69 f68"/>
                <a:gd name="f88" fmla="?: f49 f73 f72"/>
                <a:gd name="f89" fmla="?: f49 f72 f73"/>
                <a:gd name="f90" fmla="?: f62 f80 f79"/>
                <a:gd name="f91" fmla="?: f62 f79 f80"/>
                <a:gd name="f92" fmla="?: f63 f78 f77"/>
                <a:gd name="f93" fmla="?: f48 f84 f85"/>
                <a:gd name="f94" fmla="?: f48 f82 f83"/>
                <a:gd name="f95" fmla="*/ f86 3163 1"/>
                <a:gd name="f96" fmla="?: f59 f88 f89"/>
                <a:gd name="f97" fmla="?: f63 f91 f90"/>
                <a:gd name="f98" fmla="*/ f95 1 7636"/>
                <a:gd name="f99" fmla="+- f8 f98 0"/>
                <a:gd name="f100" fmla="+- f35 0 f98"/>
                <a:gd name="f101" fmla="+- f36 0 f98"/>
                <a:gd name="f102" fmla="*/ f99 f34 1"/>
                <a:gd name="f103" fmla="*/ f100 f34 1"/>
                <a:gd name="f104" fmla="*/ f101 f34 1"/>
              </a:gdLst>
              <a:ahLst>
                <a:ahXY gdRefX="f0" minX="f8" maxX="f11">
                  <a:pos x="f41" y="f42"/>
                </a:ahXY>
              </a:ahLst>
              <a:cxnLst>
                <a:cxn ang="3cd4">
                  <a:pos x="hc" y="t"/>
                </a:cxn>
                <a:cxn ang="0">
                  <a:pos x="r" y="vc"/>
                </a:cxn>
                <a:cxn ang="cd4">
                  <a:pos x="hc" y="b"/>
                </a:cxn>
                <a:cxn ang="cd2">
                  <a:pos x="l" y="vc"/>
                </a:cxn>
                <a:cxn ang="f33">
                  <a:pos x="f46" y="f46"/>
                </a:cxn>
              </a:cxnLst>
              <a:rect l="f102" t="f102" r="f103" b="f104"/>
              <a:pathLst>
                <a:path>
                  <a:moveTo>
                    <a:pt x="f43" y="f42"/>
                  </a:moveTo>
                  <a:arcTo wR="f53" hR="f54" stAng="f87" swAng="f70"/>
                  <a:lnTo>
                    <a:pt x="f42" y="f50"/>
                  </a:lnTo>
                  <a:arcTo wR="f54" hR="f71" stAng="f96" swAng="f74"/>
                  <a:lnTo>
                    <a:pt x="f51" y="f44"/>
                  </a:lnTo>
                  <a:arcTo wR="f75" hR="f76" stAng="f97" swAng="f92"/>
                  <a:lnTo>
                    <a:pt x="f45" y="f43"/>
                  </a:lnTo>
                  <a:arcTo wR="f81" hR="f53" stAng="f93" swAng="f94"/>
                  <a:close/>
                </a:path>
              </a:pathLst>
            </a:custGeom>
            <a:solidFill>
              <a:srgbClr val="000000"/>
            </a:solidFill>
            <a:ln w="12600">
              <a:solidFill>
                <a:srgbClr val="666666"/>
              </a:solidFill>
              <a:prstDash val="solid"/>
              <a:round/>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sp>
          <p:nvSpPr>
            <p:cNvPr id="18" name="Freeform 17">
              <a:extLst>
                <a:ext uri="{FF2B5EF4-FFF2-40B4-BE49-F238E27FC236}">
                  <a16:creationId xmlns:a16="http://schemas.microsoft.com/office/drawing/2014/main" id="{B052E133-1DC2-164C-A73A-8BFDEA79FA9D}"/>
                </a:ext>
              </a:extLst>
            </p:cNvPr>
            <p:cNvSpPr/>
            <p:nvPr/>
          </p:nvSpPr>
          <p:spPr>
            <a:xfrm>
              <a:off x="7540199" y="2413800"/>
              <a:ext cx="1254240" cy="38088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10800 f9 1"/>
                <a:gd name="f13" fmla="*/ f10 1 f2"/>
                <a:gd name="f14" fmla="+- f13 0 f1"/>
              </a:gdLst>
              <a:ahLst/>
              <a:cxnLst>
                <a:cxn ang="3cd4">
                  <a:pos x="hc" y="t"/>
                </a:cxn>
                <a:cxn ang="0">
                  <a:pos x="r" y="vc"/>
                </a:cxn>
                <a:cxn ang="cd4">
                  <a:pos x="hc" y="b"/>
                </a:cxn>
                <a:cxn ang="cd2">
                  <a:pos x="l" y="vc"/>
                </a:cxn>
                <a:cxn ang="f14">
                  <a:pos x="f11" y="f12"/>
                </a:cxn>
              </a:cxnLst>
              <a:rect l="l" t="t" r="r" b="b"/>
              <a:pathLst>
                <a:path w="21600" h="21600">
                  <a:moveTo>
                    <a:pt x="f5" y="f5"/>
                  </a:moveTo>
                  <a:lnTo>
                    <a:pt x="f6" y="f5"/>
                  </a:lnTo>
                  <a:lnTo>
                    <a:pt x="f6" y="f6"/>
                  </a:lnTo>
                  <a:lnTo>
                    <a:pt x="f5" y="f6"/>
                  </a:lnTo>
                  <a:lnTo>
                    <a:pt x="f5" y="f5"/>
                  </a:lnTo>
                  <a:close/>
                </a:path>
              </a:pathLst>
            </a:custGeom>
            <a:noFill/>
            <a:ln>
              <a:noFill/>
              <a:prstDash val="solid"/>
            </a:ln>
          </p:spPr>
          <p:txBody>
            <a:bodyPr wrap="square" lIns="46042" tIns="46042" rIns="81961" bIns="46042" anchor="ctr" anchorCtr="0" compatLnSpc="1">
              <a:noAutofit/>
            </a:bodyPr>
            <a:lstStyle/>
            <a:p>
              <a:pPr algn="ct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FFFFFF"/>
                  </a:solidFill>
                  <a:latin typeface="Optima" pitchFamily="2"/>
                  <a:ea typeface="Optima" pitchFamily="2"/>
                  <a:cs typeface="Optima" pitchFamily="2"/>
                </a:rPr>
                <a:t>expr 3</a:t>
              </a:r>
            </a:p>
          </p:txBody>
        </p:sp>
      </p:grpSp>
      <p:sp>
        <p:nvSpPr>
          <p:cNvPr id="19" name="Straight Connector 18">
            <a:extLst>
              <a:ext uri="{FF2B5EF4-FFF2-40B4-BE49-F238E27FC236}">
                <a16:creationId xmlns:a16="http://schemas.microsoft.com/office/drawing/2014/main" id="{A7828D27-2DC3-D54A-99EE-7285288149C1}"/>
              </a:ext>
            </a:extLst>
          </p:cNvPr>
          <p:cNvSpPr/>
          <p:nvPr/>
        </p:nvSpPr>
        <p:spPr>
          <a:xfrm flipH="1" flipV="1">
            <a:off x="5994124" y="2569542"/>
            <a:ext cx="1327057" cy="613894"/>
          </a:xfrm>
          <a:prstGeom prst="line">
            <a:avLst/>
          </a:prstGeom>
          <a:noFill/>
          <a:ln w="12600">
            <a:solidFill>
              <a:srgbClr val="666666"/>
            </a:solidFill>
            <a:prstDash val="solid"/>
            <a:round/>
            <a:tailEnd type="arrow"/>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sp>
        <p:nvSpPr>
          <p:cNvPr id="20" name="Straight Connector 19">
            <a:extLst>
              <a:ext uri="{FF2B5EF4-FFF2-40B4-BE49-F238E27FC236}">
                <a16:creationId xmlns:a16="http://schemas.microsoft.com/office/drawing/2014/main" id="{30F48A10-5A48-3842-82E7-33F33016809C}"/>
              </a:ext>
            </a:extLst>
          </p:cNvPr>
          <p:cNvSpPr/>
          <p:nvPr/>
        </p:nvSpPr>
        <p:spPr>
          <a:xfrm flipV="1">
            <a:off x="5994124" y="2569541"/>
            <a:ext cx="1409999" cy="592017"/>
          </a:xfrm>
          <a:prstGeom prst="line">
            <a:avLst/>
          </a:prstGeom>
          <a:noFill/>
          <a:ln w="12600">
            <a:solidFill>
              <a:srgbClr val="666666"/>
            </a:solidFill>
            <a:prstDash val="solid"/>
            <a:round/>
            <a:tailEnd type="arrow"/>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grpSp>
        <p:nvGrpSpPr>
          <p:cNvPr id="22" name="Group 21">
            <a:extLst>
              <a:ext uri="{FF2B5EF4-FFF2-40B4-BE49-F238E27FC236}">
                <a16:creationId xmlns:a16="http://schemas.microsoft.com/office/drawing/2014/main" id="{7D69DFA8-7828-1846-912F-F68218E1BB34}"/>
              </a:ext>
            </a:extLst>
          </p:cNvPr>
          <p:cNvGrpSpPr/>
          <p:nvPr/>
        </p:nvGrpSpPr>
        <p:grpSpPr>
          <a:xfrm>
            <a:off x="4083214" y="3182782"/>
            <a:ext cx="1137338" cy="827451"/>
            <a:chOff x="4501440" y="3508919"/>
            <a:chExt cx="1253880" cy="912239"/>
          </a:xfrm>
        </p:grpSpPr>
        <p:sp>
          <p:nvSpPr>
            <p:cNvPr id="23" name="Freeform 22">
              <a:extLst>
                <a:ext uri="{FF2B5EF4-FFF2-40B4-BE49-F238E27FC236}">
                  <a16:creationId xmlns:a16="http://schemas.microsoft.com/office/drawing/2014/main" id="{7B2F289F-B94C-D049-85D7-1FE97A66B131}"/>
                </a:ext>
              </a:extLst>
            </p:cNvPr>
            <p:cNvSpPr/>
            <p:nvPr/>
          </p:nvSpPr>
          <p:spPr>
            <a:xfrm>
              <a:off x="4501440" y="3508919"/>
              <a:ext cx="1253880" cy="912239"/>
            </a:xfrm>
            <a:custGeom>
              <a:avLst>
                <a:gd name="f0" fmla="val 37"/>
              </a:avLst>
              <a:gdLst>
                <a:gd name="f1" fmla="val 10800000"/>
                <a:gd name="f2" fmla="val 5400000"/>
                <a:gd name="f3" fmla="val 16200000"/>
                <a:gd name="f4" fmla="val 180"/>
                <a:gd name="f5" fmla="val w"/>
                <a:gd name="f6" fmla="val h"/>
                <a:gd name="f7" fmla="val ss"/>
                <a:gd name="f8" fmla="val 0"/>
                <a:gd name="f9" fmla="*/ 5419351 1 1725033"/>
                <a:gd name="f10" fmla="val 45"/>
                <a:gd name="f11" fmla="val 10800"/>
                <a:gd name="f12" fmla="val -2147483647"/>
                <a:gd name="f13" fmla="val 2147483647"/>
                <a:gd name="f14" fmla="+- 0 0 0"/>
                <a:gd name="f15" fmla="abs f5"/>
                <a:gd name="f16" fmla="abs f6"/>
                <a:gd name="f17" fmla="abs f7"/>
                <a:gd name="f18" fmla="*/ f9 1 180"/>
                <a:gd name="f19" fmla="pin 0 f0 10800"/>
                <a:gd name="f20" fmla="+- 0 0 f2"/>
                <a:gd name="f21" fmla="*/ f14 f1 1"/>
                <a:gd name="f22" fmla="?: f15 f5 1"/>
                <a:gd name="f23" fmla="?: f16 f6 1"/>
                <a:gd name="f24" fmla="?: f17 f7 1"/>
                <a:gd name="f25" fmla="*/ f10 f18 1"/>
                <a:gd name="f26" fmla="+- f8 f19 0"/>
                <a:gd name="f27" fmla="*/ f21 1 f4"/>
                <a:gd name="f28" fmla="*/ f22 1 21600"/>
                <a:gd name="f29" fmla="*/ f23 1 21600"/>
                <a:gd name="f30" fmla="*/ 21600 f22 1"/>
                <a:gd name="f31" fmla="*/ 21600 f23 1"/>
                <a:gd name="f32" fmla="+- 0 0 f25"/>
                <a:gd name="f33" fmla="+- f27 0 f2"/>
                <a:gd name="f34" fmla="min f29 f28"/>
                <a:gd name="f35" fmla="*/ f30 1 f24"/>
                <a:gd name="f36" fmla="*/ f31 1 f24"/>
                <a:gd name="f37" fmla="*/ f32 f1 1"/>
                <a:gd name="f38" fmla="*/ f37 1 f9"/>
                <a:gd name="f39" fmla="+- f36 0 f19"/>
                <a:gd name="f40" fmla="+- f35 0 f19"/>
                <a:gd name="f41" fmla="*/ f19 f34 1"/>
                <a:gd name="f42" fmla="*/ f8 f34 1"/>
                <a:gd name="f43" fmla="*/ f26 f34 1"/>
                <a:gd name="f44" fmla="*/ f36 f34 1"/>
                <a:gd name="f45" fmla="*/ f35 f34 1"/>
                <a:gd name="f46" fmla="*/ 10800 f34 1"/>
                <a:gd name="f47" fmla="+- f38 0 f2"/>
                <a:gd name="f48" fmla="+- f42 0 f43"/>
                <a:gd name="f49" fmla="+- f43 0 f42"/>
                <a:gd name="f50" fmla="*/ f39 f34 1"/>
                <a:gd name="f51" fmla="*/ f40 f34 1"/>
                <a:gd name="f52" fmla="cos 1 f47"/>
                <a:gd name="f53" fmla="abs f48"/>
                <a:gd name="f54" fmla="abs f49"/>
                <a:gd name="f55" fmla="?: f48 f20 f2"/>
                <a:gd name="f56" fmla="?: f48 f2 f20"/>
                <a:gd name="f57" fmla="?: f48 f3 f2"/>
                <a:gd name="f58" fmla="?: f48 f2 f3"/>
                <a:gd name="f59" fmla="+- f44 0 f50"/>
                <a:gd name="f60" fmla="?: f49 f20 f2"/>
                <a:gd name="f61" fmla="?: f49 f2 f20"/>
                <a:gd name="f62" fmla="+- f45 0 f51"/>
                <a:gd name="f63" fmla="+- f50 0 f44"/>
                <a:gd name="f64" fmla="+- f51 0 f45"/>
                <a:gd name="f65" fmla="?: f48 0 f1"/>
                <a:gd name="f66" fmla="?: f48 f1 0"/>
                <a:gd name="f67" fmla="+- 0 0 f52"/>
                <a:gd name="f68" fmla="?: f48 f58 f57"/>
                <a:gd name="f69" fmla="?: f48 f57 f58"/>
                <a:gd name="f70" fmla="?: f49 f56 f55"/>
                <a:gd name="f71" fmla="abs f59"/>
                <a:gd name="f72" fmla="?: f59 0 f1"/>
                <a:gd name="f73" fmla="?: f59 f1 0"/>
                <a:gd name="f74" fmla="?: f59 f60 f61"/>
                <a:gd name="f75" fmla="abs f62"/>
                <a:gd name="f76" fmla="abs f63"/>
                <a:gd name="f77" fmla="?: f62 f20 f2"/>
                <a:gd name="f78" fmla="?: f62 f2 f20"/>
                <a:gd name="f79" fmla="?: f62 f3 f2"/>
                <a:gd name="f80" fmla="?: f62 f2 f3"/>
                <a:gd name="f81" fmla="abs f64"/>
                <a:gd name="f82" fmla="?: f64 f20 f2"/>
                <a:gd name="f83" fmla="?: f64 f2 f20"/>
                <a:gd name="f84" fmla="?: f64 f66 f65"/>
                <a:gd name="f85" fmla="?: f64 f65 f66"/>
                <a:gd name="f86" fmla="*/ f19 f67 1"/>
                <a:gd name="f87" fmla="?: f49 f69 f68"/>
                <a:gd name="f88" fmla="?: f49 f73 f72"/>
                <a:gd name="f89" fmla="?: f49 f72 f73"/>
                <a:gd name="f90" fmla="?: f62 f80 f79"/>
                <a:gd name="f91" fmla="?: f62 f79 f80"/>
                <a:gd name="f92" fmla="?: f63 f78 f77"/>
                <a:gd name="f93" fmla="?: f48 f84 f85"/>
                <a:gd name="f94" fmla="?: f48 f82 f83"/>
                <a:gd name="f95" fmla="*/ f86 3163 1"/>
                <a:gd name="f96" fmla="?: f59 f88 f89"/>
                <a:gd name="f97" fmla="?: f63 f91 f90"/>
                <a:gd name="f98" fmla="*/ f95 1 7636"/>
                <a:gd name="f99" fmla="+- f8 f98 0"/>
                <a:gd name="f100" fmla="+- f35 0 f98"/>
                <a:gd name="f101" fmla="+- f36 0 f98"/>
                <a:gd name="f102" fmla="*/ f99 f34 1"/>
                <a:gd name="f103" fmla="*/ f100 f34 1"/>
                <a:gd name="f104" fmla="*/ f101 f34 1"/>
              </a:gdLst>
              <a:ahLst>
                <a:ahXY gdRefX="f0" minX="f8" maxX="f11">
                  <a:pos x="f41" y="f42"/>
                </a:ahXY>
              </a:ahLst>
              <a:cxnLst>
                <a:cxn ang="3cd4">
                  <a:pos x="hc" y="t"/>
                </a:cxn>
                <a:cxn ang="0">
                  <a:pos x="r" y="vc"/>
                </a:cxn>
                <a:cxn ang="cd4">
                  <a:pos x="hc" y="b"/>
                </a:cxn>
                <a:cxn ang="cd2">
                  <a:pos x="l" y="vc"/>
                </a:cxn>
                <a:cxn ang="f33">
                  <a:pos x="f46" y="f46"/>
                </a:cxn>
              </a:cxnLst>
              <a:rect l="f102" t="f102" r="f103" b="f104"/>
              <a:pathLst>
                <a:path>
                  <a:moveTo>
                    <a:pt x="f43" y="f42"/>
                  </a:moveTo>
                  <a:arcTo wR="f53" hR="f54" stAng="f87" swAng="f70"/>
                  <a:lnTo>
                    <a:pt x="f42" y="f50"/>
                  </a:lnTo>
                  <a:arcTo wR="f54" hR="f71" stAng="f96" swAng="f74"/>
                  <a:lnTo>
                    <a:pt x="f51" y="f44"/>
                  </a:lnTo>
                  <a:arcTo wR="f75" hR="f76" stAng="f97" swAng="f92"/>
                  <a:lnTo>
                    <a:pt x="f45" y="f43"/>
                  </a:lnTo>
                  <a:arcTo wR="f81" hR="f53" stAng="f93" swAng="f94"/>
                  <a:close/>
                </a:path>
              </a:pathLst>
            </a:custGeom>
            <a:solidFill>
              <a:srgbClr val="000000"/>
            </a:solidFill>
            <a:ln w="12600">
              <a:solidFill>
                <a:srgbClr val="666666"/>
              </a:solidFill>
              <a:prstDash val="solid"/>
              <a:round/>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sp>
          <p:nvSpPr>
            <p:cNvPr id="24" name="Freeform 23">
              <a:extLst>
                <a:ext uri="{FF2B5EF4-FFF2-40B4-BE49-F238E27FC236}">
                  <a16:creationId xmlns:a16="http://schemas.microsoft.com/office/drawing/2014/main" id="{51246537-3D2F-B349-A414-4CD7E1112F4C}"/>
                </a:ext>
              </a:extLst>
            </p:cNvPr>
            <p:cNvSpPr/>
            <p:nvPr/>
          </p:nvSpPr>
          <p:spPr>
            <a:xfrm>
              <a:off x="4501440" y="3583440"/>
              <a:ext cx="1253880" cy="761759"/>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10800 f9 1"/>
                <a:gd name="f13" fmla="*/ f10 1 f2"/>
                <a:gd name="f14" fmla="+- f13 0 f1"/>
              </a:gdLst>
              <a:ahLst/>
              <a:cxnLst>
                <a:cxn ang="3cd4">
                  <a:pos x="hc" y="t"/>
                </a:cxn>
                <a:cxn ang="0">
                  <a:pos x="r" y="vc"/>
                </a:cxn>
                <a:cxn ang="cd4">
                  <a:pos x="hc" y="b"/>
                </a:cxn>
                <a:cxn ang="cd2">
                  <a:pos x="l" y="vc"/>
                </a:cxn>
                <a:cxn ang="f14">
                  <a:pos x="f11" y="f12"/>
                </a:cxn>
              </a:cxnLst>
              <a:rect l="l" t="t" r="r" b="b"/>
              <a:pathLst>
                <a:path w="21600" h="21600">
                  <a:moveTo>
                    <a:pt x="f5" y="f5"/>
                  </a:moveTo>
                  <a:lnTo>
                    <a:pt x="f6" y="f5"/>
                  </a:lnTo>
                  <a:lnTo>
                    <a:pt x="f6" y="f6"/>
                  </a:lnTo>
                  <a:lnTo>
                    <a:pt x="f5" y="f6"/>
                  </a:lnTo>
                  <a:lnTo>
                    <a:pt x="f5" y="f5"/>
                  </a:lnTo>
                  <a:close/>
                </a:path>
              </a:pathLst>
            </a:custGeom>
            <a:noFill/>
            <a:ln>
              <a:noFill/>
              <a:prstDash val="solid"/>
            </a:ln>
          </p:spPr>
          <p:txBody>
            <a:bodyPr wrap="square" lIns="46042" tIns="46042" rIns="81961" bIns="46042" anchor="ctr" anchorCtr="0" compatLnSpc="1">
              <a:noAutofit/>
            </a:bodyPr>
            <a:lstStyle/>
            <a:p>
              <a:pPr algn="ct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FFFFFF"/>
                  </a:solidFill>
                  <a:latin typeface="Optima" pitchFamily="2"/>
                  <a:ea typeface="Optima" pitchFamily="2"/>
                  <a:cs typeface="Optima" pitchFamily="2"/>
                </a:rPr>
                <a:t>Queen</a:t>
              </a:r>
              <a:br>
                <a:rPr lang="en-US" sz="1633">
                  <a:solidFill>
                    <a:srgbClr val="FFFFFF"/>
                  </a:solidFill>
                  <a:latin typeface="Optima" pitchFamily="2"/>
                  <a:ea typeface="Optima" pitchFamily="2"/>
                  <a:cs typeface="Optima" pitchFamily="2"/>
                </a:rPr>
              </a:br>
              <a:r>
                <a:rPr lang="en-US" sz="1633">
                  <a:solidFill>
                    <a:srgbClr val="FFFFFF"/>
                  </a:solidFill>
                  <a:latin typeface="Optima" pitchFamily="2"/>
                  <a:ea typeface="Optima" pitchFamily="2"/>
                  <a:cs typeface="Optima" pitchFamily="2"/>
                </a:rPr>
                <a:t>dies</a:t>
              </a:r>
            </a:p>
          </p:txBody>
        </p:sp>
      </p:grpSp>
      <p:grpSp>
        <p:nvGrpSpPr>
          <p:cNvPr id="25" name="Group 24">
            <a:extLst>
              <a:ext uri="{FF2B5EF4-FFF2-40B4-BE49-F238E27FC236}">
                <a16:creationId xmlns:a16="http://schemas.microsoft.com/office/drawing/2014/main" id="{813ACE55-31D7-5045-82D5-F0308117A54A}"/>
              </a:ext>
            </a:extLst>
          </p:cNvPr>
          <p:cNvGrpSpPr/>
          <p:nvPr/>
        </p:nvGrpSpPr>
        <p:grpSpPr>
          <a:xfrm>
            <a:off x="5454680" y="3183109"/>
            <a:ext cx="1137338" cy="827451"/>
            <a:chOff x="6013440" y="3509279"/>
            <a:chExt cx="1253880" cy="912239"/>
          </a:xfrm>
        </p:grpSpPr>
        <p:sp>
          <p:nvSpPr>
            <p:cNvPr id="26" name="Freeform 25">
              <a:extLst>
                <a:ext uri="{FF2B5EF4-FFF2-40B4-BE49-F238E27FC236}">
                  <a16:creationId xmlns:a16="http://schemas.microsoft.com/office/drawing/2014/main" id="{32E12813-B995-9042-8B24-C244D049C4C0}"/>
                </a:ext>
              </a:extLst>
            </p:cNvPr>
            <p:cNvSpPr/>
            <p:nvPr/>
          </p:nvSpPr>
          <p:spPr>
            <a:xfrm>
              <a:off x="6013440" y="3509279"/>
              <a:ext cx="1253880" cy="912239"/>
            </a:xfrm>
            <a:custGeom>
              <a:avLst>
                <a:gd name="f0" fmla="val 37"/>
              </a:avLst>
              <a:gdLst>
                <a:gd name="f1" fmla="val 10800000"/>
                <a:gd name="f2" fmla="val 5400000"/>
                <a:gd name="f3" fmla="val 16200000"/>
                <a:gd name="f4" fmla="val 180"/>
                <a:gd name="f5" fmla="val w"/>
                <a:gd name="f6" fmla="val h"/>
                <a:gd name="f7" fmla="val ss"/>
                <a:gd name="f8" fmla="val 0"/>
                <a:gd name="f9" fmla="*/ 5419351 1 1725033"/>
                <a:gd name="f10" fmla="val 45"/>
                <a:gd name="f11" fmla="val 10800"/>
                <a:gd name="f12" fmla="val -2147483647"/>
                <a:gd name="f13" fmla="val 2147483647"/>
                <a:gd name="f14" fmla="+- 0 0 0"/>
                <a:gd name="f15" fmla="abs f5"/>
                <a:gd name="f16" fmla="abs f6"/>
                <a:gd name="f17" fmla="abs f7"/>
                <a:gd name="f18" fmla="*/ f9 1 180"/>
                <a:gd name="f19" fmla="pin 0 f0 10800"/>
                <a:gd name="f20" fmla="+- 0 0 f2"/>
                <a:gd name="f21" fmla="*/ f14 f1 1"/>
                <a:gd name="f22" fmla="?: f15 f5 1"/>
                <a:gd name="f23" fmla="?: f16 f6 1"/>
                <a:gd name="f24" fmla="?: f17 f7 1"/>
                <a:gd name="f25" fmla="*/ f10 f18 1"/>
                <a:gd name="f26" fmla="+- f8 f19 0"/>
                <a:gd name="f27" fmla="*/ f21 1 f4"/>
                <a:gd name="f28" fmla="*/ f22 1 21600"/>
                <a:gd name="f29" fmla="*/ f23 1 21600"/>
                <a:gd name="f30" fmla="*/ 21600 f22 1"/>
                <a:gd name="f31" fmla="*/ 21600 f23 1"/>
                <a:gd name="f32" fmla="+- 0 0 f25"/>
                <a:gd name="f33" fmla="+- f27 0 f2"/>
                <a:gd name="f34" fmla="min f29 f28"/>
                <a:gd name="f35" fmla="*/ f30 1 f24"/>
                <a:gd name="f36" fmla="*/ f31 1 f24"/>
                <a:gd name="f37" fmla="*/ f32 f1 1"/>
                <a:gd name="f38" fmla="*/ f37 1 f9"/>
                <a:gd name="f39" fmla="+- f36 0 f19"/>
                <a:gd name="f40" fmla="+- f35 0 f19"/>
                <a:gd name="f41" fmla="*/ f19 f34 1"/>
                <a:gd name="f42" fmla="*/ f8 f34 1"/>
                <a:gd name="f43" fmla="*/ f26 f34 1"/>
                <a:gd name="f44" fmla="*/ f36 f34 1"/>
                <a:gd name="f45" fmla="*/ f35 f34 1"/>
                <a:gd name="f46" fmla="*/ 10800 f34 1"/>
                <a:gd name="f47" fmla="+- f38 0 f2"/>
                <a:gd name="f48" fmla="+- f42 0 f43"/>
                <a:gd name="f49" fmla="+- f43 0 f42"/>
                <a:gd name="f50" fmla="*/ f39 f34 1"/>
                <a:gd name="f51" fmla="*/ f40 f34 1"/>
                <a:gd name="f52" fmla="cos 1 f47"/>
                <a:gd name="f53" fmla="abs f48"/>
                <a:gd name="f54" fmla="abs f49"/>
                <a:gd name="f55" fmla="?: f48 f20 f2"/>
                <a:gd name="f56" fmla="?: f48 f2 f20"/>
                <a:gd name="f57" fmla="?: f48 f3 f2"/>
                <a:gd name="f58" fmla="?: f48 f2 f3"/>
                <a:gd name="f59" fmla="+- f44 0 f50"/>
                <a:gd name="f60" fmla="?: f49 f20 f2"/>
                <a:gd name="f61" fmla="?: f49 f2 f20"/>
                <a:gd name="f62" fmla="+- f45 0 f51"/>
                <a:gd name="f63" fmla="+- f50 0 f44"/>
                <a:gd name="f64" fmla="+- f51 0 f45"/>
                <a:gd name="f65" fmla="?: f48 0 f1"/>
                <a:gd name="f66" fmla="?: f48 f1 0"/>
                <a:gd name="f67" fmla="+- 0 0 f52"/>
                <a:gd name="f68" fmla="?: f48 f58 f57"/>
                <a:gd name="f69" fmla="?: f48 f57 f58"/>
                <a:gd name="f70" fmla="?: f49 f56 f55"/>
                <a:gd name="f71" fmla="abs f59"/>
                <a:gd name="f72" fmla="?: f59 0 f1"/>
                <a:gd name="f73" fmla="?: f59 f1 0"/>
                <a:gd name="f74" fmla="?: f59 f60 f61"/>
                <a:gd name="f75" fmla="abs f62"/>
                <a:gd name="f76" fmla="abs f63"/>
                <a:gd name="f77" fmla="?: f62 f20 f2"/>
                <a:gd name="f78" fmla="?: f62 f2 f20"/>
                <a:gd name="f79" fmla="?: f62 f3 f2"/>
                <a:gd name="f80" fmla="?: f62 f2 f3"/>
                <a:gd name="f81" fmla="abs f64"/>
                <a:gd name="f82" fmla="?: f64 f20 f2"/>
                <a:gd name="f83" fmla="?: f64 f2 f20"/>
                <a:gd name="f84" fmla="?: f64 f66 f65"/>
                <a:gd name="f85" fmla="?: f64 f65 f66"/>
                <a:gd name="f86" fmla="*/ f19 f67 1"/>
                <a:gd name="f87" fmla="?: f49 f69 f68"/>
                <a:gd name="f88" fmla="?: f49 f73 f72"/>
                <a:gd name="f89" fmla="?: f49 f72 f73"/>
                <a:gd name="f90" fmla="?: f62 f80 f79"/>
                <a:gd name="f91" fmla="?: f62 f79 f80"/>
                <a:gd name="f92" fmla="?: f63 f78 f77"/>
                <a:gd name="f93" fmla="?: f48 f84 f85"/>
                <a:gd name="f94" fmla="?: f48 f82 f83"/>
                <a:gd name="f95" fmla="*/ f86 3163 1"/>
                <a:gd name="f96" fmla="?: f59 f88 f89"/>
                <a:gd name="f97" fmla="?: f63 f91 f90"/>
                <a:gd name="f98" fmla="*/ f95 1 7636"/>
                <a:gd name="f99" fmla="+- f8 f98 0"/>
                <a:gd name="f100" fmla="+- f35 0 f98"/>
                <a:gd name="f101" fmla="+- f36 0 f98"/>
                <a:gd name="f102" fmla="*/ f99 f34 1"/>
                <a:gd name="f103" fmla="*/ f100 f34 1"/>
                <a:gd name="f104" fmla="*/ f101 f34 1"/>
              </a:gdLst>
              <a:ahLst>
                <a:ahXY gdRefX="f0" minX="f8" maxX="f11">
                  <a:pos x="f41" y="f42"/>
                </a:ahXY>
              </a:ahLst>
              <a:cxnLst>
                <a:cxn ang="3cd4">
                  <a:pos x="hc" y="t"/>
                </a:cxn>
                <a:cxn ang="0">
                  <a:pos x="r" y="vc"/>
                </a:cxn>
                <a:cxn ang="cd4">
                  <a:pos x="hc" y="b"/>
                </a:cxn>
                <a:cxn ang="cd2">
                  <a:pos x="l" y="vc"/>
                </a:cxn>
                <a:cxn ang="f33">
                  <a:pos x="f46" y="f46"/>
                </a:cxn>
              </a:cxnLst>
              <a:rect l="f102" t="f102" r="f103" b="f104"/>
              <a:pathLst>
                <a:path>
                  <a:moveTo>
                    <a:pt x="f43" y="f42"/>
                  </a:moveTo>
                  <a:arcTo wR="f53" hR="f54" stAng="f87" swAng="f70"/>
                  <a:lnTo>
                    <a:pt x="f42" y="f50"/>
                  </a:lnTo>
                  <a:arcTo wR="f54" hR="f71" stAng="f96" swAng="f74"/>
                  <a:lnTo>
                    <a:pt x="f51" y="f44"/>
                  </a:lnTo>
                  <a:arcTo wR="f75" hR="f76" stAng="f97" swAng="f92"/>
                  <a:lnTo>
                    <a:pt x="f45" y="f43"/>
                  </a:lnTo>
                  <a:arcTo wR="f81" hR="f53" stAng="f93" swAng="f94"/>
                  <a:close/>
                </a:path>
              </a:pathLst>
            </a:custGeom>
            <a:solidFill>
              <a:srgbClr val="000000"/>
            </a:solidFill>
            <a:ln w="12600">
              <a:solidFill>
                <a:srgbClr val="666666"/>
              </a:solidFill>
              <a:prstDash val="solid"/>
              <a:round/>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sp>
          <p:nvSpPr>
            <p:cNvPr id="27" name="Freeform 26">
              <a:extLst>
                <a:ext uri="{FF2B5EF4-FFF2-40B4-BE49-F238E27FC236}">
                  <a16:creationId xmlns:a16="http://schemas.microsoft.com/office/drawing/2014/main" id="{8D62C700-6B3F-954E-9B7D-2041CD6601FC}"/>
                </a:ext>
              </a:extLst>
            </p:cNvPr>
            <p:cNvSpPr/>
            <p:nvPr/>
          </p:nvSpPr>
          <p:spPr>
            <a:xfrm>
              <a:off x="6013440" y="3583800"/>
              <a:ext cx="1253880" cy="761759"/>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10800 f9 1"/>
                <a:gd name="f13" fmla="*/ f10 1 f2"/>
                <a:gd name="f14" fmla="+- f13 0 f1"/>
              </a:gdLst>
              <a:ahLst/>
              <a:cxnLst>
                <a:cxn ang="3cd4">
                  <a:pos x="hc" y="t"/>
                </a:cxn>
                <a:cxn ang="0">
                  <a:pos x="r" y="vc"/>
                </a:cxn>
                <a:cxn ang="cd4">
                  <a:pos x="hc" y="b"/>
                </a:cxn>
                <a:cxn ang="cd2">
                  <a:pos x="l" y="vc"/>
                </a:cxn>
                <a:cxn ang="f14">
                  <a:pos x="f11" y="f12"/>
                </a:cxn>
              </a:cxnLst>
              <a:rect l="l" t="t" r="r" b="b"/>
              <a:pathLst>
                <a:path w="21600" h="21600">
                  <a:moveTo>
                    <a:pt x="f5" y="f5"/>
                  </a:moveTo>
                  <a:lnTo>
                    <a:pt x="f6" y="f5"/>
                  </a:lnTo>
                  <a:lnTo>
                    <a:pt x="f6" y="f6"/>
                  </a:lnTo>
                  <a:lnTo>
                    <a:pt x="f5" y="f6"/>
                  </a:lnTo>
                  <a:lnTo>
                    <a:pt x="f5" y="f5"/>
                  </a:lnTo>
                  <a:close/>
                </a:path>
              </a:pathLst>
            </a:custGeom>
            <a:noFill/>
            <a:ln>
              <a:noFill/>
              <a:prstDash val="solid"/>
            </a:ln>
          </p:spPr>
          <p:txBody>
            <a:bodyPr wrap="square" lIns="46042" tIns="46042" rIns="81961" bIns="46042" anchor="ctr" anchorCtr="0" compatLnSpc="1">
              <a:noAutofit/>
            </a:bodyPr>
            <a:lstStyle/>
            <a:p>
              <a:pPr algn="ct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FFFFFF"/>
                  </a:solidFill>
                  <a:latin typeface="Optima" pitchFamily="2"/>
                  <a:ea typeface="Optima" pitchFamily="2"/>
                  <a:cs typeface="Optima" pitchFamily="2"/>
                </a:rPr>
                <a:t>Mime</a:t>
              </a:r>
            </a:p>
            <a:p>
              <a:pPr algn="ct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FFFFFF"/>
                  </a:solidFill>
                  <a:latin typeface="Optima" pitchFamily="2"/>
                  <a:ea typeface="Optima" pitchFamily="2"/>
                  <a:cs typeface="Optima" pitchFamily="2"/>
                </a:rPr>
                <a:t>seizes</a:t>
              </a:r>
            </a:p>
            <a:p>
              <a:pPr algn="ct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FFFFFF"/>
                  </a:solidFill>
                  <a:latin typeface="Optima" pitchFamily="2"/>
                  <a:ea typeface="Optima" pitchFamily="2"/>
                  <a:cs typeface="Optima" pitchFamily="2"/>
                </a:rPr>
                <a:t>power</a:t>
              </a:r>
            </a:p>
          </p:txBody>
        </p:sp>
      </p:grpSp>
      <p:grpSp>
        <p:nvGrpSpPr>
          <p:cNvPr id="28" name="Group 27">
            <a:extLst>
              <a:ext uri="{FF2B5EF4-FFF2-40B4-BE49-F238E27FC236}">
                <a16:creationId xmlns:a16="http://schemas.microsoft.com/office/drawing/2014/main" id="{8F18534B-27D1-7540-96D7-8F9B2C2539B1}"/>
              </a:ext>
            </a:extLst>
          </p:cNvPr>
          <p:cNvGrpSpPr/>
          <p:nvPr/>
        </p:nvGrpSpPr>
        <p:grpSpPr>
          <a:xfrm>
            <a:off x="6858801" y="3183436"/>
            <a:ext cx="1137338" cy="827451"/>
            <a:chOff x="7561440" y="3509639"/>
            <a:chExt cx="1253880" cy="912239"/>
          </a:xfrm>
        </p:grpSpPr>
        <p:sp>
          <p:nvSpPr>
            <p:cNvPr id="29" name="Freeform 28">
              <a:extLst>
                <a:ext uri="{FF2B5EF4-FFF2-40B4-BE49-F238E27FC236}">
                  <a16:creationId xmlns:a16="http://schemas.microsoft.com/office/drawing/2014/main" id="{B1CA3345-632A-254F-9BD4-4FBCD8C4ED81}"/>
                </a:ext>
              </a:extLst>
            </p:cNvPr>
            <p:cNvSpPr/>
            <p:nvPr/>
          </p:nvSpPr>
          <p:spPr>
            <a:xfrm>
              <a:off x="7561440" y="3509639"/>
              <a:ext cx="1253880" cy="912239"/>
            </a:xfrm>
            <a:custGeom>
              <a:avLst>
                <a:gd name="f0" fmla="val 37"/>
              </a:avLst>
              <a:gdLst>
                <a:gd name="f1" fmla="val 10800000"/>
                <a:gd name="f2" fmla="val 5400000"/>
                <a:gd name="f3" fmla="val 16200000"/>
                <a:gd name="f4" fmla="val 180"/>
                <a:gd name="f5" fmla="val w"/>
                <a:gd name="f6" fmla="val h"/>
                <a:gd name="f7" fmla="val ss"/>
                <a:gd name="f8" fmla="val 0"/>
                <a:gd name="f9" fmla="*/ 5419351 1 1725033"/>
                <a:gd name="f10" fmla="val 45"/>
                <a:gd name="f11" fmla="val 10800"/>
                <a:gd name="f12" fmla="val -2147483647"/>
                <a:gd name="f13" fmla="val 2147483647"/>
                <a:gd name="f14" fmla="+- 0 0 0"/>
                <a:gd name="f15" fmla="abs f5"/>
                <a:gd name="f16" fmla="abs f6"/>
                <a:gd name="f17" fmla="abs f7"/>
                <a:gd name="f18" fmla="*/ f9 1 180"/>
                <a:gd name="f19" fmla="pin 0 f0 10800"/>
                <a:gd name="f20" fmla="+- 0 0 f2"/>
                <a:gd name="f21" fmla="*/ f14 f1 1"/>
                <a:gd name="f22" fmla="?: f15 f5 1"/>
                <a:gd name="f23" fmla="?: f16 f6 1"/>
                <a:gd name="f24" fmla="?: f17 f7 1"/>
                <a:gd name="f25" fmla="*/ f10 f18 1"/>
                <a:gd name="f26" fmla="+- f8 f19 0"/>
                <a:gd name="f27" fmla="*/ f21 1 f4"/>
                <a:gd name="f28" fmla="*/ f22 1 21600"/>
                <a:gd name="f29" fmla="*/ f23 1 21600"/>
                <a:gd name="f30" fmla="*/ 21600 f22 1"/>
                <a:gd name="f31" fmla="*/ 21600 f23 1"/>
                <a:gd name="f32" fmla="+- 0 0 f25"/>
                <a:gd name="f33" fmla="+- f27 0 f2"/>
                <a:gd name="f34" fmla="min f29 f28"/>
                <a:gd name="f35" fmla="*/ f30 1 f24"/>
                <a:gd name="f36" fmla="*/ f31 1 f24"/>
                <a:gd name="f37" fmla="*/ f32 f1 1"/>
                <a:gd name="f38" fmla="*/ f37 1 f9"/>
                <a:gd name="f39" fmla="+- f36 0 f19"/>
                <a:gd name="f40" fmla="+- f35 0 f19"/>
                <a:gd name="f41" fmla="*/ f19 f34 1"/>
                <a:gd name="f42" fmla="*/ f8 f34 1"/>
                <a:gd name="f43" fmla="*/ f26 f34 1"/>
                <a:gd name="f44" fmla="*/ f36 f34 1"/>
                <a:gd name="f45" fmla="*/ f35 f34 1"/>
                <a:gd name="f46" fmla="*/ 10800 f34 1"/>
                <a:gd name="f47" fmla="+- f38 0 f2"/>
                <a:gd name="f48" fmla="+- f42 0 f43"/>
                <a:gd name="f49" fmla="+- f43 0 f42"/>
                <a:gd name="f50" fmla="*/ f39 f34 1"/>
                <a:gd name="f51" fmla="*/ f40 f34 1"/>
                <a:gd name="f52" fmla="cos 1 f47"/>
                <a:gd name="f53" fmla="abs f48"/>
                <a:gd name="f54" fmla="abs f49"/>
                <a:gd name="f55" fmla="?: f48 f20 f2"/>
                <a:gd name="f56" fmla="?: f48 f2 f20"/>
                <a:gd name="f57" fmla="?: f48 f3 f2"/>
                <a:gd name="f58" fmla="?: f48 f2 f3"/>
                <a:gd name="f59" fmla="+- f44 0 f50"/>
                <a:gd name="f60" fmla="?: f49 f20 f2"/>
                <a:gd name="f61" fmla="?: f49 f2 f20"/>
                <a:gd name="f62" fmla="+- f45 0 f51"/>
                <a:gd name="f63" fmla="+- f50 0 f44"/>
                <a:gd name="f64" fmla="+- f51 0 f45"/>
                <a:gd name="f65" fmla="?: f48 0 f1"/>
                <a:gd name="f66" fmla="?: f48 f1 0"/>
                <a:gd name="f67" fmla="+- 0 0 f52"/>
                <a:gd name="f68" fmla="?: f48 f58 f57"/>
                <a:gd name="f69" fmla="?: f48 f57 f58"/>
                <a:gd name="f70" fmla="?: f49 f56 f55"/>
                <a:gd name="f71" fmla="abs f59"/>
                <a:gd name="f72" fmla="?: f59 0 f1"/>
                <a:gd name="f73" fmla="?: f59 f1 0"/>
                <a:gd name="f74" fmla="?: f59 f60 f61"/>
                <a:gd name="f75" fmla="abs f62"/>
                <a:gd name="f76" fmla="abs f63"/>
                <a:gd name="f77" fmla="?: f62 f20 f2"/>
                <a:gd name="f78" fmla="?: f62 f2 f20"/>
                <a:gd name="f79" fmla="?: f62 f3 f2"/>
                <a:gd name="f80" fmla="?: f62 f2 f3"/>
                <a:gd name="f81" fmla="abs f64"/>
                <a:gd name="f82" fmla="?: f64 f20 f2"/>
                <a:gd name="f83" fmla="?: f64 f2 f20"/>
                <a:gd name="f84" fmla="?: f64 f66 f65"/>
                <a:gd name="f85" fmla="?: f64 f65 f66"/>
                <a:gd name="f86" fmla="*/ f19 f67 1"/>
                <a:gd name="f87" fmla="?: f49 f69 f68"/>
                <a:gd name="f88" fmla="?: f49 f73 f72"/>
                <a:gd name="f89" fmla="?: f49 f72 f73"/>
                <a:gd name="f90" fmla="?: f62 f80 f79"/>
                <a:gd name="f91" fmla="?: f62 f79 f80"/>
                <a:gd name="f92" fmla="?: f63 f78 f77"/>
                <a:gd name="f93" fmla="?: f48 f84 f85"/>
                <a:gd name="f94" fmla="?: f48 f82 f83"/>
                <a:gd name="f95" fmla="*/ f86 3163 1"/>
                <a:gd name="f96" fmla="?: f59 f88 f89"/>
                <a:gd name="f97" fmla="?: f63 f91 f90"/>
                <a:gd name="f98" fmla="*/ f95 1 7636"/>
                <a:gd name="f99" fmla="+- f8 f98 0"/>
                <a:gd name="f100" fmla="+- f35 0 f98"/>
                <a:gd name="f101" fmla="+- f36 0 f98"/>
                <a:gd name="f102" fmla="*/ f99 f34 1"/>
                <a:gd name="f103" fmla="*/ f100 f34 1"/>
                <a:gd name="f104" fmla="*/ f101 f34 1"/>
              </a:gdLst>
              <a:ahLst>
                <a:ahXY gdRefX="f0" minX="f8" maxX="f11">
                  <a:pos x="f41" y="f42"/>
                </a:ahXY>
              </a:ahLst>
              <a:cxnLst>
                <a:cxn ang="3cd4">
                  <a:pos x="hc" y="t"/>
                </a:cxn>
                <a:cxn ang="0">
                  <a:pos x="r" y="vc"/>
                </a:cxn>
                <a:cxn ang="cd4">
                  <a:pos x="hc" y="b"/>
                </a:cxn>
                <a:cxn ang="cd2">
                  <a:pos x="l" y="vc"/>
                </a:cxn>
                <a:cxn ang="f33">
                  <a:pos x="f46" y="f46"/>
                </a:cxn>
              </a:cxnLst>
              <a:rect l="f102" t="f102" r="f103" b="f104"/>
              <a:pathLst>
                <a:path>
                  <a:moveTo>
                    <a:pt x="f43" y="f42"/>
                  </a:moveTo>
                  <a:arcTo wR="f53" hR="f54" stAng="f87" swAng="f70"/>
                  <a:lnTo>
                    <a:pt x="f42" y="f50"/>
                  </a:lnTo>
                  <a:arcTo wR="f54" hR="f71" stAng="f96" swAng="f74"/>
                  <a:lnTo>
                    <a:pt x="f51" y="f44"/>
                  </a:lnTo>
                  <a:arcTo wR="f75" hR="f76" stAng="f97" swAng="f92"/>
                  <a:lnTo>
                    <a:pt x="f45" y="f43"/>
                  </a:lnTo>
                  <a:arcTo wR="f81" hR="f53" stAng="f93" swAng="f94"/>
                  <a:close/>
                </a:path>
              </a:pathLst>
            </a:custGeom>
            <a:solidFill>
              <a:srgbClr val="000000"/>
            </a:solidFill>
            <a:ln w="12600">
              <a:solidFill>
                <a:srgbClr val="666666"/>
              </a:solidFill>
              <a:prstDash val="solid"/>
              <a:round/>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sp>
          <p:nvSpPr>
            <p:cNvPr id="30" name="Freeform 29">
              <a:extLst>
                <a:ext uri="{FF2B5EF4-FFF2-40B4-BE49-F238E27FC236}">
                  <a16:creationId xmlns:a16="http://schemas.microsoft.com/office/drawing/2014/main" id="{56F92E9C-50F5-A54D-BB01-573FD1AAC573}"/>
                </a:ext>
              </a:extLst>
            </p:cNvPr>
            <p:cNvSpPr/>
            <p:nvPr/>
          </p:nvSpPr>
          <p:spPr>
            <a:xfrm>
              <a:off x="7561440" y="3584160"/>
              <a:ext cx="1253880" cy="761759"/>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10800 f9 1"/>
                <a:gd name="f13" fmla="*/ f10 1 f2"/>
                <a:gd name="f14" fmla="+- f13 0 f1"/>
              </a:gdLst>
              <a:ahLst/>
              <a:cxnLst>
                <a:cxn ang="3cd4">
                  <a:pos x="hc" y="t"/>
                </a:cxn>
                <a:cxn ang="0">
                  <a:pos x="r" y="vc"/>
                </a:cxn>
                <a:cxn ang="cd4">
                  <a:pos x="hc" y="b"/>
                </a:cxn>
                <a:cxn ang="cd2">
                  <a:pos x="l" y="vc"/>
                </a:cxn>
                <a:cxn ang="f14">
                  <a:pos x="f11" y="f12"/>
                </a:cxn>
              </a:cxnLst>
              <a:rect l="l" t="t" r="r" b="b"/>
              <a:pathLst>
                <a:path w="21600" h="21600">
                  <a:moveTo>
                    <a:pt x="f5" y="f5"/>
                  </a:moveTo>
                  <a:lnTo>
                    <a:pt x="f6" y="f5"/>
                  </a:lnTo>
                  <a:lnTo>
                    <a:pt x="f6" y="f6"/>
                  </a:lnTo>
                  <a:lnTo>
                    <a:pt x="f5" y="f6"/>
                  </a:lnTo>
                  <a:lnTo>
                    <a:pt x="f5" y="f5"/>
                  </a:lnTo>
                  <a:close/>
                </a:path>
              </a:pathLst>
            </a:custGeom>
            <a:noFill/>
            <a:ln>
              <a:noFill/>
              <a:prstDash val="solid"/>
            </a:ln>
          </p:spPr>
          <p:txBody>
            <a:bodyPr wrap="square" lIns="46042" tIns="46042" rIns="81961" bIns="46042" anchor="ctr" anchorCtr="0" compatLnSpc="1">
              <a:noAutofit/>
            </a:bodyPr>
            <a:lstStyle/>
            <a:p>
              <a:pPr algn="ct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r>
                <a:rPr lang="en-US" sz="1633">
                  <a:solidFill>
                    <a:srgbClr val="FFFFFF"/>
                  </a:solidFill>
                  <a:latin typeface="Optima" pitchFamily="2"/>
                  <a:ea typeface="Optima" pitchFamily="2"/>
                  <a:cs typeface="Optima" pitchFamily="2"/>
                </a:rPr>
                <a:t>Jester</a:t>
              </a:r>
              <a:br>
                <a:rPr lang="en-US" sz="1633">
                  <a:solidFill>
                    <a:srgbClr val="FFFFFF"/>
                  </a:solidFill>
                  <a:latin typeface="Optima" pitchFamily="2"/>
                  <a:ea typeface="Optima" pitchFamily="2"/>
                  <a:cs typeface="Optima" pitchFamily="2"/>
                </a:rPr>
              </a:br>
              <a:r>
                <a:rPr lang="en-US" sz="1633">
                  <a:solidFill>
                    <a:srgbClr val="FFFFFF"/>
                  </a:solidFill>
                  <a:latin typeface="Optima" pitchFamily="2"/>
                  <a:ea typeface="Optima" pitchFamily="2"/>
                  <a:cs typeface="Optima" pitchFamily="2"/>
                </a:rPr>
                <a:t>laughs</a:t>
              </a:r>
            </a:p>
          </p:txBody>
        </p:sp>
      </p:grpSp>
      <p:sp>
        <p:nvSpPr>
          <p:cNvPr id="31" name="Straight Connector 30">
            <a:extLst>
              <a:ext uri="{FF2B5EF4-FFF2-40B4-BE49-F238E27FC236}">
                <a16:creationId xmlns:a16="http://schemas.microsoft.com/office/drawing/2014/main" id="{C11B7395-B157-A84B-953A-603084878304}"/>
              </a:ext>
            </a:extLst>
          </p:cNvPr>
          <p:cNvSpPr/>
          <p:nvPr/>
        </p:nvSpPr>
        <p:spPr>
          <a:xfrm flipH="1" flipV="1">
            <a:off x="3276334" y="2913715"/>
            <a:ext cx="976027" cy="269068"/>
          </a:xfrm>
          <a:prstGeom prst="line">
            <a:avLst/>
          </a:prstGeom>
          <a:noFill/>
          <a:ln w="12600">
            <a:solidFill>
              <a:srgbClr val="666666"/>
            </a:solidFill>
            <a:prstDash val="solid"/>
            <a:round/>
            <a:tailEnd type="arrow"/>
          </a:ln>
        </p:spPr>
        <p:txBody>
          <a:bodyPr wrap="square" lIns="0" tIns="0" rIns="0" bIns="0" anchor="t" anchorCtr="0" compatLnSpc="1">
            <a:noAutofit/>
          </a:bodyPr>
          <a:lstStyle/>
          <a:p>
            <a:pPr hangingPunct="0">
              <a:tabLst>
                <a:tab pos="0" algn="l"/>
                <a:tab pos="829452" algn="l"/>
                <a:tab pos="1658904" algn="l"/>
                <a:tab pos="2488356" algn="l"/>
                <a:tab pos="3317809" algn="l"/>
                <a:tab pos="4147261" algn="l"/>
                <a:tab pos="4976713" algn="l"/>
                <a:tab pos="5806165" algn="l"/>
                <a:tab pos="6635618" algn="l"/>
                <a:tab pos="7465070" algn="l"/>
                <a:tab pos="8294522" algn="l"/>
                <a:tab pos="9123975" algn="l"/>
              </a:tabLst>
            </a:pPr>
            <a:endParaRPr lang="en-US" sz="1089">
              <a:solidFill>
                <a:srgbClr val="FFFFFF"/>
              </a:solidFill>
              <a:latin typeface="Source Code Pro Light" pitchFamily="1"/>
              <a:ea typeface="DejaVu Sans" pitchFamily="2"/>
              <a:cs typeface="DejaVu Sans" pitchFamily="2"/>
            </a:endParaRPr>
          </a:p>
        </p:txBody>
      </p:sp>
      <p:sp>
        <p:nvSpPr>
          <p:cNvPr id="33" name="Title 32">
            <a:extLst>
              <a:ext uri="{FF2B5EF4-FFF2-40B4-BE49-F238E27FC236}">
                <a16:creationId xmlns:a16="http://schemas.microsoft.com/office/drawing/2014/main" id="{DF5AF09B-3442-A242-A614-E05202489FBA}"/>
              </a:ext>
            </a:extLst>
          </p:cNvPr>
          <p:cNvSpPr>
            <a:spLocks noGrp="1"/>
          </p:cNvSpPr>
          <p:nvPr>
            <p:ph type="title"/>
          </p:nvPr>
        </p:nvSpPr>
        <p:spPr/>
        <p:txBody>
          <a:bodyPr/>
          <a:lstStyle/>
          <a:p>
            <a:r>
              <a:rPr lang="en-US" dirty="0"/>
              <a:t>Order, Speed, &amp; Frequency</a:t>
            </a:r>
            <a:br>
              <a:rPr lang="en-US" dirty="0"/>
            </a:br>
            <a:br>
              <a:rPr lang="en-US" dirty="0"/>
            </a:br>
            <a:endParaRPr lang="en-US" dirty="0"/>
          </a:p>
        </p:txBody>
      </p:sp>
    </p:spTree>
    <p:extLst>
      <p:ext uri="{BB962C8B-B14F-4D97-AF65-F5344CB8AC3E}">
        <p14:creationId xmlns:p14="http://schemas.microsoft.com/office/powerpoint/2010/main" val="202752360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Defining Narrative</a:t>
            </a:r>
            <a:endParaRPr dirty="0"/>
          </a:p>
        </p:txBody>
      </p:sp>
      <p:sp>
        <p:nvSpPr>
          <p:cNvPr id="86" name="Google Shape;86;p17"/>
          <p:cNvSpPr txBox="1">
            <a:spLocks noGrp="1"/>
          </p:cNvSpPr>
          <p:nvPr>
            <p:ph type="body" idx="1"/>
          </p:nvPr>
        </p:nvSpPr>
        <p:spPr>
          <a:xfrm>
            <a:off x="311700" y="1152475"/>
            <a:ext cx="5309293" cy="3739565"/>
          </a:xfrm>
          <a:prstGeom prst="rect">
            <a:avLst/>
          </a:prstGeom>
        </p:spPr>
        <p:txBody>
          <a:bodyPr spcFirstLastPara="1" wrap="square" lIns="91425" tIns="91425" rIns="91425" bIns="91425" anchor="t" anchorCtr="0">
            <a:noAutofit/>
          </a:bodyPr>
          <a:lstStyle/>
          <a:p>
            <a:pPr marL="0" lvl="0" indent="0">
              <a:spcAft>
                <a:spcPts val="1600"/>
              </a:spcAft>
              <a:buNone/>
            </a:pPr>
            <a:r>
              <a:rPr lang="en-US" dirty="0"/>
              <a:t>Narrative is the </a:t>
            </a:r>
            <a:r>
              <a:rPr lang="en-US" b="1" dirty="0"/>
              <a:t>representation</a:t>
            </a:r>
            <a:r>
              <a:rPr lang="en-US" dirty="0"/>
              <a:t> of an </a:t>
            </a:r>
            <a:r>
              <a:rPr lang="en-US" b="1" dirty="0"/>
              <a:t>event</a:t>
            </a:r>
            <a:r>
              <a:rPr lang="en-US" dirty="0"/>
              <a:t> or a </a:t>
            </a:r>
            <a:r>
              <a:rPr lang="en-US" b="1" dirty="0"/>
              <a:t>series of events</a:t>
            </a:r>
            <a:r>
              <a:rPr lang="en-US" dirty="0"/>
              <a:t>. Some definitions of narrative require 2 or more events that are </a:t>
            </a:r>
            <a:r>
              <a:rPr lang="en-US" b="1" dirty="0"/>
              <a:t>causally related</a:t>
            </a:r>
            <a:r>
              <a:rPr lang="en-US" dirty="0"/>
              <a:t>. </a:t>
            </a:r>
          </a:p>
          <a:p>
            <a:pPr marL="0" lvl="0" indent="0">
              <a:spcAft>
                <a:spcPts val="1600"/>
              </a:spcAft>
              <a:buNone/>
            </a:pPr>
            <a:r>
              <a:rPr lang="en-US" dirty="0"/>
              <a:t>Description (no events): My dog has fleas</a:t>
            </a:r>
            <a:br>
              <a:rPr lang="en-US" dirty="0"/>
            </a:br>
            <a:r>
              <a:rPr lang="en-US" dirty="0"/>
              <a:t>Narrative: My dog was </a:t>
            </a:r>
            <a:r>
              <a:rPr lang="en-US" b="1" dirty="0"/>
              <a:t>bitten</a:t>
            </a:r>
            <a:r>
              <a:rPr lang="en-US" dirty="0"/>
              <a:t> by a flea</a:t>
            </a:r>
          </a:p>
        </p:txBody>
      </p:sp>
      <p:pic>
        <p:nvPicPr>
          <p:cNvPr id="7" name="Picture 6">
            <a:extLst>
              <a:ext uri="{FF2B5EF4-FFF2-40B4-BE49-F238E27FC236}">
                <a16:creationId xmlns:a16="http://schemas.microsoft.com/office/drawing/2014/main" id="{BFCD8F85-8947-4A4F-A1FF-77BDB934311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20993" y="0"/>
            <a:ext cx="3523007" cy="5143500"/>
          </a:xfrm>
          <a:prstGeom prst="rect">
            <a:avLst/>
          </a:prstGeom>
        </p:spPr>
      </p:pic>
    </p:spTree>
    <p:extLst>
      <p:ext uri="{BB962C8B-B14F-4D97-AF65-F5344CB8AC3E}">
        <p14:creationId xmlns:p14="http://schemas.microsoft.com/office/powerpoint/2010/main" val="363095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DD500-B3E0-5D4F-912C-1A9931546F4C}"/>
              </a:ext>
            </a:extLst>
          </p:cNvPr>
          <p:cNvSpPr>
            <a:spLocks noGrp="1"/>
          </p:cNvSpPr>
          <p:nvPr>
            <p:ph type="title"/>
          </p:nvPr>
        </p:nvSpPr>
        <p:spPr/>
        <p:txBody>
          <a:bodyPr/>
          <a:lstStyle/>
          <a:p>
            <a:r>
              <a:rPr lang="en-US" dirty="0"/>
              <a:t>Narrative discourse versus story</a:t>
            </a:r>
          </a:p>
        </p:txBody>
      </p:sp>
      <p:sp>
        <p:nvSpPr>
          <p:cNvPr id="3" name="Text Placeholder 2">
            <a:extLst>
              <a:ext uri="{FF2B5EF4-FFF2-40B4-BE49-F238E27FC236}">
                <a16:creationId xmlns:a16="http://schemas.microsoft.com/office/drawing/2014/main" id="{99CF13E1-EFBC-CB44-935A-E93EEAD7A26D}"/>
              </a:ext>
            </a:extLst>
          </p:cNvPr>
          <p:cNvSpPr>
            <a:spLocks noGrp="1"/>
          </p:cNvSpPr>
          <p:nvPr>
            <p:ph type="body" idx="1"/>
          </p:nvPr>
        </p:nvSpPr>
        <p:spPr/>
        <p:txBody>
          <a:bodyPr/>
          <a:lstStyle/>
          <a:p>
            <a:pPr marL="139700" indent="0">
              <a:buNone/>
            </a:pPr>
            <a:r>
              <a:rPr lang="en-US" sz="1800" dirty="0"/>
              <a:t>Story == Underlying Content</a:t>
            </a:r>
          </a:p>
          <a:p>
            <a:pPr marL="139700" indent="0">
              <a:buNone/>
            </a:pPr>
            <a:endParaRPr lang="en-US" sz="1800" dirty="0"/>
          </a:p>
          <a:p>
            <a:pPr marL="139700" indent="0">
              <a:buNone/>
            </a:pPr>
            <a:r>
              <a:rPr lang="en-US" sz="1800" dirty="0"/>
              <a:t>Story is an event or sequence of events (the action).</a:t>
            </a:r>
            <a:br>
              <a:rPr lang="en-US" sz="1800" dirty="0"/>
            </a:br>
            <a:br>
              <a:rPr lang="en-US" sz="1800" dirty="0"/>
            </a:br>
            <a:r>
              <a:rPr lang="en-US" sz="1800" dirty="0"/>
              <a:t>Stories have:</a:t>
            </a:r>
          </a:p>
          <a:p>
            <a:r>
              <a:rPr lang="en-US" sz="1800" dirty="0"/>
              <a:t>Events</a:t>
            </a:r>
          </a:p>
          <a:p>
            <a:r>
              <a:rPr lang="en-US" sz="1800" dirty="0"/>
              <a:t>Entities / characters</a:t>
            </a:r>
          </a:p>
          <a:p>
            <a:r>
              <a:rPr lang="en-US" sz="1800" dirty="0" err="1"/>
              <a:t>Storyworld</a:t>
            </a:r>
            <a:endParaRPr lang="en-US" sz="1800" dirty="0"/>
          </a:p>
          <a:p>
            <a:pPr marL="139700" indent="0">
              <a:buNone/>
            </a:pPr>
            <a:endParaRPr lang="en-US" sz="1800" dirty="0"/>
          </a:p>
          <a:p>
            <a:pPr marL="139700" indent="0">
              <a:buNone/>
            </a:pPr>
            <a:endParaRPr lang="en-US" sz="1800" dirty="0"/>
          </a:p>
        </p:txBody>
      </p:sp>
      <p:sp>
        <p:nvSpPr>
          <p:cNvPr id="4" name="Text Placeholder 3">
            <a:extLst>
              <a:ext uri="{FF2B5EF4-FFF2-40B4-BE49-F238E27FC236}">
                <a16:creationId xmlns:a16="http://schemas.microsoft.com/office/drawing/2014/main" id="{EC6B69B9-D58C-2C43-92EB-581D975037B6}"/>
              </a:ext>
            </a:extLst>
          </p:cNvPr>
          <p:cNvSpPr>
            <a:spLocks noGrp="1"/>
          </p:cNvSpPr>
          <p:nvPr>
            <p:ph type="body" idx="2"/>
          </p:nvPr>
        </p:nvSpPr>
        <p:spPr/>
        <p:txBody>
          <a:bodyPr/>
          <a:lstStyle/>
          <a:p>
            <a:pPr marL="139700" indent="0">
              <a:buNone/>
            </a:pPr>
            <a:r>
              <a:rPr lang="en-US" sz="1800" dirty="0"/>
              <a:t>Narrative discourse == Expression</a:t>
            </a:r>
          </a:p>
          <a:p>
            <a:pPr marL="139700" indent="0">
              <a:buNone/>
            </a:pPr>
            <a:endParaRPr lang="en-US" sz="1800" dirty="0"/>
          </a:p>
          <a:p>
            <a:pPr marL="139700" indent="0">
              <a:buNone/>
            </a:pPr>
            <a:r>
              <a:rPr lang="en-US" sz="1800" dirty="0"/>
              <a:t>How the story is conveyed.</a:t>
            </a:r>
          </a:p>
          <a:p>
            <a:pPr marL="139700" indent="0">
              <a:buNone/>
            </a:pPr>
            <a:endParaRPr lang="en-US" sz="1800" dirty="0"/>
          </a:p>
          <a:p>
            <a:r>
              <a:rPr lang="en-US" sz="1800" dirty="0"/>
              <a:t>Ordering of events</a:t>
            </a:r>
          </a:p>
          <a:p>
            <a:r>
              <a:rPr lang="en-US" sz="1800" dirty="0"/>
              <a:t>Focus</a:t>
            </a:r>
          </a:p>
          <a:p>
            <a:r>
              <a:rPr lang="en-US" sz="1800" dirty="0"/>
              <a:t>Person</a:t>
            </a:r>
          </a:p>
          <a:p>
            <a:endParaRPr lang="en-US" sz="1800" dirty="0"/>
          </a:p>
        </p:txBody>
      </p:sp>
    </p:spTree>
    <p:extLst>
      <p:ext uri="{BB962C8B-B14F-4D97-AF65-F5344CB8AC3E}">
        <p14:creationId xmlns:p14="http://schemas.microsoft.com/office/powerpoint/2010/main" val="1336006905"/>
      </p:ext>
    </p:extLst>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1238</TotalTime>
  <Words>4663</Words>
  <Application>Microsoft Macintosh PowerPoint</Application>
  <PresentationFormat>On-screen Show (16:9)</PresentationFormat>
  <Paragraphs>269</Paragraphs>
  <Slides>43</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Helvetica Neue Light</vt:lpstr>
      <vt:lpstr>Libre Franklin Medium</vt:lpstr>
      <vt:lpstr>Optima</vt:lpstr>
      <vt:lpstr>Source Code Pro Light</vt:lpstr>
      <vt:lpstr>Simple Dark</vt:lpstr>
      <vt:lpstr>Extracting Narrative Structure</vt:lpstr>
      <vt:lpstr>Defining Narrative</vt:lpstr>
      <vt:lpstr>PowerPoint Presentation</vt:lpstr>
      <vt:lpstr>PowerPoint Presentation</vt:lpstr>
      <vt:lpstr>PowerPoint Presentation</vt:lpstr>
      <vt:lpstr>PowerPoint Presentation</vt:lpstr>
      <vt:lpstr>Order, Speed, &amp; Frequency  </vt:lpstr>
      <vt:lpstr>Defining Narrative</vt:lpstr>
      <vt:lpstr>Narrative discourse versus story</vt:lpstr>
      <vt:lpstr>Defining Narrative</vt:lpstr>
      <vt:lpstr>Ordering of events </vt:lpstr>
      <vt:lpstr>Person, focus</vt:lpstr>
      <vt:lpstr>“Narrativity”</vt:lpstr>
      <vt:lpstr>Relative importance of events in a story</vt:lpstr>
      <vt:lpstr>PowerPoint Presentation</vt:lpstr>
      <vt:lpstr>PowerPoint Presentation</vt:lpstr>
      <vt:lpstr>PowerPoint Presentation</vt:lpstr>
      <vt:lpstr>PowerPoint Presentation</vt:lpstr>
      <vt:lpstr>PowerPoint Presentation</vt:lpstr>
      <vt:lpstr>What to include?</vt:lpstr>
      <vt:lpstr>What if abstract away from expression and analyze structure across narratives?</vt:lpstr>
      <vt:lpstr>Vladimir Propp </vt:lpstr>
      <vt:lpstr>PowerPoint Presentation</vt:lpstr>
      <vt:lpstr>PowerPoint Presentation</vt:lpstr>
      <vt:lpstr>Joseph Campbell</vt:lpstr>
      <vt:lpstr>PowerPoint Presentation</vt:lpstr>
      <vt:lpstr>Masterplots</vt:lpstr>
      <vt:lpstr>Roger Schank and Scripts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Beyond Canonical Texts: A Computational Analysis of Fanfiction</vt:lpstr>
      <vt:lpstr>Named entity recognition</vt:lpstr>
      <vt:lpstr>Coreference resolution</vt:lpstr>
      <vt:lpstr>FrameNet</vt:lpstr>
      <vt:lpstr>Semantic Role Labeling</vt:lpstr>
      <vt:lpstr>Positive Pointwise Mutual Information (PPMI)</vt:lpstr>
      <vt:lpstr>Narrative Cloze Test</vt:lpstr>
      <vt:lpstr>Narrative Cloze Task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Extracting Narrative Structure</dc:title>
  <dc:creator>Callison-Burch, Christopher</dc:creator>
  <cp:lastModifiedBy>Callison-Burch, Christopher</cp:lastModifiedBy>
  <cp:revision>17</cp:revision>
  <dcterms:created xsi:type="dcterms:W3CDTF">2020-02-20T17:35:36Z</dcterms:created>
  <dcterms:modified xsi:type="dcterms:W3CDTF">2020-02-21T16:00:11Z</dcterms:modified>
</cp:coreProperties>
</file>